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Helvetica World" panose="020B0604020202020204" charset="-128"/>
      <p:regular r:id="rId11"/>
    </p:embeddedFont>
    <p:embeddedFont>
      <p:font typeface="Helvetica World Bold" panose="020B0604020202020204" charset="-128"/>
      <p:regular r:id="rId12"/>
    </p:embeddedFont>
    <p:embeddedFont>
      <p:font typeface="Arimo" panose="020B0604020202020204" charset="0"/>
      <p:regular r:id="rId13"/>
    </p:embeddedFont>
    <p:embeddedFont>
      <p:font typeface="Arimo Bold" panose="020B0604020202020204" charset="0"/>
      <p:regular r:id="rId14"/>
    </p:embeddedFont>
    <p:embeddedFont>
      <p:font typeface="Calibri" panose="020F0502020204030204" pitchFamily="34" charset="0"/>
      <p:regular r:id="rId15"/>
      <p:bold r:id="rId16"/>
      <p:italic r:id="rId17"/>
      <p:boldItalic r:id="rId18"/>
    </p:embeddedFont>
    <p:embeddedFont>
      <p:font typeface="JA Jayagiri Sans Rough" panose="020B0604020202020204" charset="0"/>
      <p:regular r:id="rId19"/>
    </p:embeddedFont>
    <p:embeddedFont>
      <p:font typeface="Montserrat" panose="020B0604020202020204" charset="0"/>
      <p:regular r:id="rId20"/>
    </p:embeddedFont>
    <p:embeddedFont>
      <p:font typeface="Montserrat Classic Bold" panose="020B0604020202020204" charset="0"/>
      <p:regular r:id="rId21"/>
    </p:embeddedFont>
    <p:embeddedFont>
      <p:font typeface="Montserrat Light" panose="020B0604020202020204" charset="0"/>
      <p:regular r:id="rId22"/>
    </p:embeddedFont>
    <p:embeddedFont>
      <p:font typeface="Open Sans 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0" d="100"/>
          <a:sy n="70" d="100"/>
        </p:scale>
        <p:origin x="696"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svg"/><Relationship Id="rId7"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0212A"/>
        </a:solidFill>
        <a:effectLst/>
      </p:bgPr>
    </p:bg>
    <p:spTree>
      <p:nvGrpSpPr>
        <p:cNvPr id="1" name=""/>
        <p:cNvGrpSpPr/>
        <p:nvPr/>
      </p:nvGrpSpPr>
      <p:grpSpPr>
        <a:xfrm>
          <a:off x="0" y="0"/>
          <a:ext cx="0" cy="0"/>
          <a:chOff x="0" y="0"/>
          <a:chExt cx="0" cy="0"/>
        </a:xfrm>
      </p:grpSpPr>
      <p:grpSp>
        <p:nvGrpSpPr>
          <p:cNvPr id="2" name="Group 2"/>
          <p:cNvGrpSpPr/>
          <p:nvPr/>
        </p:nvGrpSpPr>
        <p:grpSpPr>
          <a:xfrm>
            <a:off x="2157375" y="2679677"/>
            <a:ext cx="9204910" cy="5960624"/>
            <a:chOff x="0" y="0"/>
            <a:chExt cx="12273213" cy="7947499"/>
          </a:xfrm>
        </p:grpSpPr>
        <p:sp>
          <p:nvSpPr>
            <p:cNvPr id="3" name="TextBox 3"/>
            <p:cNvSpPr txBox="1"/>
            <p:nvPr/>
          </p:nvSpPr>
          <p:spPr>
            <a:xfrm>
              <a:off x="0" y="-57150"/>
              <a:ext cx="11095983" cy="1173452"/>
            </a:xfrm>
            <a:prstGeom prst="rect">
              <a:avLst/>
            </a:prstGeom>
          </p:spPr>
          <p:txBody>
            <a:bodyPr lIns="0" tIns="0" rIns="0" bIns="0" rtlCol="0" anchor="t">
              <a:spAutoFit/>
            </a:bodyPr>
            <a:lstStyle/>
            <a:p>
              <a:pPr algn="l">
                <a:lnSpc>
                  <a:spcPts val="3596"/>
                </a:lnSpc>
              </a:pPr>
              <a:r>
                <a:rPr lang="en-US" sz="2569" b="1" spc="256">
                  <a:solidFill>
                    <a:srgbClr val="EDE6E2"/>
                  </a:solidFill>
                  <a:latin typeface="Montserrat Classic Bold"/>
                  <a:ea typeface="Montserrat Classic Bold"/>
                  <a:cs typeface="Montserrat Classic Bold"/>
                  <a:sym typeface="Montserrat Classic Bold"/>
                </a:rPr>
                <a:t>TRABAJO FINAL DE FUNDAMENTOS DE SISTEMA DE INFORMACIÓN - GRUPO 02</a:t>
              </a:r>
            </a:p>
          </p:txBody>
        </p:sp>
        <p:sp>
          <p:nvSpPr>
            <p:cNvPr id="4" name="TextBox 4"/>
            <p:cNvSpPr txBox="1"/>
            <p:nvPr/>
          </p:nvSpPr>
          <p:spPr>
            <a:xfrm>
              <a:off x="0" y="2732662"/>
              <a:ext cx="12273213" cy="1120811"/>
            </a:xfrm>
            <a:prstGeom prst="rect">
              <a:avLst/>
            </a:prstGeom>
          </p:spPr>
          <p:txBody>
            <a:bodyPr lIns="0" tIns="0" rIns="0" bIns="0" rtlCol="0" anchor="t">
              <a:spAutoFit/>
            </a:bodyPr>
            <a:lstStyle/>
            <a:p>
              <a:pPr algn="l">
                <a:lnSpc>
                  <a:spcPts val="6096"/>
                </a:lnSpc>
              </a:pPr>
              <a:r>
                <a:rPr lang="en-US" sz="6096" b="1">
                  <a:solidFill>
                    <a:srgbClr val="93FFA5"/>
                  </a:solidFill>
                  <a:latin typeface="Montserrat Classic Bold"/>
                  <a:ea typeface="Montserrat Classic Bold"/>
                  <a:cs typeface="Montserrat Classic Bold"/>
                  <a:sym typeface="Montserrat Classic Bold"/>
                </a:rPr>
                <a:t>IMPACTO DEPORTIVO</a:t>
              </a:r>
            </a:p>
          </p:txBody>
        </p:sp>
        <p:sp>
          <p:nvSpPr>
            <p:cNvPr id="5" name="TextBox 5"/>
            <p:cNvSpPr txBox="1"/>
            <p:nvPr/>
          </p:nvSpPr>
          <p:spPr>
            <a:xfrm>
              <a:off x="0" y="4393264"/>
              <a:ext cx="10860540" cy="3554235"/>
            </a:xfrm>
            <a:prstGeom prst="rect">
              <a:avLst/>
            </a:prstGeom>
          </p:spPr>
          <p:txBody>
            <a:bodyPr lIns="0" tIns="0" rIns="0" bIns="0" rtlCol="0" anchor="t">
              <a:spAutoFit/>
            </a:bodyPr>
            <a:lstStyle/>
            <a:p>
              <a:pPr algn="just">
                <a:lnSpc>
                  <a:spcPts val="3596"/>
                </a:lnSpc>
              </a:pPr>
              <a:r>
                <a:rPr lang="en-US" sz="2569" b="1" spc="25">
                  <a:solidFill>
                    <a:srgbClr val="EDE6E2"/>
                  </a:solidFill>
                  <a:latin typeface="Montserrat Classic Bold"/>
                  <a:ea typeface="Montserrat Classic Bold"/>
                  <a:cs typeface="Montserrat Classic Bold"/>
                  <a:sym typeface="Montserrat Classic Bold"/>
                </a:rPr>
                <a:t>Miembros del Equipo:</a:t>
              </a:r>
            </a:p>
            <a:p>
              <a:pPr algn="just">
                <a:lnSpc>
                  <a:spcPts val="3596"/>
                </a:lnSpc>
              </a:pPr>
              <a:endParaRPr lang="en-US" sz="2569" b="1" spc="25">
                <a:solidFill>
                  <a:srgbClr val="EDE6E2"/>
                </a:solidFill>
                <a:latin typeface="Montserrat Classic Bold"/>
                <a:ea typeface="Montserrat Classic Bold"/>
                <a:cs typeface="Montserrat Classic Bold"/>
                <a:sym typeface="Montserrat Classic Bold"/>
              </a:endParaRPr>
            </a:p>
            <a:p>
              <a:pPr algn="just">
                <a:lnSpc>
                  <a:spcPts val="3596"/>
                </a:lnSpc>
              </a:pPr>
              <a:r>
                <a:rPr lang="en-US" sz="2569" b="1" spc="25">
                  <a:solidFill>
                    <a:srgbClr val="EDE6E2"/>
                  </a:solidFill>
                  <a:latin typeface="Montserrat Classic Bold"/>
                  <a:ea typeface="Montserrat Classic Bold"/>
                  <a:cs typeface="Montserrat Classic Bold"/>
                  <a:sym typeface="Montserrat Classic Bold"/>
                </a:rPr>
                <a:t>Aguirre Huamán, André Sebastián</a:t>
              </a:r>
            </a:p>
            <a:p>
              <a:pPr algn="just">
                <a:lnSpc>
                  <a:spcPts val="3596"/>
                </a:lnSpc>
              </a:pPr>
              <a:r>
                <a:rPr lang="en-US" sz="2569" b="1" spc="25">
                  <a:solidFill>
                    <a:srgbClr val="EDE6E2"/>
                  </a:solidFill>
                  <a:latin typeface="Montserrat Classic Bold"/>
                  <a:ea typeface="Montserrat Classic Bold"/>
                  <a:cs typeface="Montserrat Classic Bold"/>
                  <a:sym typeface="Montserrat Classic Bold"/>
                </a:rPr>
                <a:t>Avalos Arias, Diego Alessandro</a:t>
              </a:r>
            </a:p>
            <a:p>
              <a:pPr algn="just">
                <a:lnSpc>
                  <a:spcPts val="3596"/>
                </a:lnSpc>
              </a:pPr>
              <a:r>
                <a:rPr lang="en-US" sz="2569" b="1" spc="25">
                  <a:solidFill>
                    <a:srgbClr val="EDE6E2"/>
                  </a:solidFill>
                  <a:latin typeface="Montserrat Classic Bold"/>
                  <a:ea typeface="Montserrat Classic Bold"/>
                  <a:cs typeface="Montserrat Classic Bold"/>
                  <a:sym typeface="Montserrat Classic Bold"/>
                </a:rPr>
                <a:t>Lucas Moreto, James</a:t>
              </a:r>
            </a:p>
            <a:p>
              <a:pPr algn="just">
                <a:lnSpc>
                  <a:spcPts val="3596"/>
                </a:lnSpc>
              </a:pPr>
              <a:r>
                <a:rPr lang="en-US" sz="2569" b="1" spc="25">
                  <a:solidFill>
                    <a:srgbClr val="EDE6E2"/>
                  </a:solidFill>
                  <a:latin typeface="Montserrat Classic Bold"/>
                  <a:ea typeface="Montserrat Classic Bold"/>
                  <a:cs typeface="Montserrat Classic Bold"/>
                  <a:sym typeface="Montserrat Classic Bold"/>
                </a:rPr>
                <a:t>Pinto Buitrón, Moises Alfredo</a:t>
              </a:r>
            </a:p>
          </p:txBody>
        </p:sp>
      </p:grpSp>
      <p:sp>
        <p:nvSpPr>
          <p:cNvPr id="6" name="Freeform 6"/>
          <p:cNvSpPr/>
          <p:nvPr/>
        </p:nvSpPr>
        <p:spPr>
          <a:xfrm rot="-10800000">
            <a:off x="16527247" y="8152266"/>
            <a:ext cx="976071" cy="976071"/>
          </a:xfrm>
          <a:custGeom>
            <a:avLst/>
            <a:gdLst/>
            <a:ahLst/>
            <a:cxnLst/>
            <a:rect l="l" t="t" r="r" b="b"/>
            <a:pathLst>
              <a:path w="976071" h="976071">
                <a:moveTo>
                  <a:pt x="0" y="0"/>
                </a:moveTo>
                <a:lnTo>
                  <a:pt x="976071" y="0"/>
                </a:lnTo>
                <a:lnTo>
                  <a:pt x="976071" y="976070"/>
                </a:lnTo>
                <a:lnTo>
                  <a:pt x="0" y="9760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784682" y="1028700"/>
            <a:ext cx="1145644" cy="1145644"/>
          </a:xfrm>
          <a:custGeom>
            <a:avLst/>
            <a:gdLst/>
            <a:ahLst/>
            <a:cxnLst/>
            <a:rect l="l" t="t" r="r" b="b"/>
            <a:pathLst>
              <a:path w="1145644" h="1145644">
                <a:moveTo>
                  <a:pt x="0" y="0"/>
                </a:moveTo>
                <a:lnTo>
                  <a:pt x="1145644" y="0"/>
                </a:lnTo>
                <a:lnTo>
                  <a:pt x="1145644" y="1145644"/>
                </a:lnTo>
                <a:lnTo>
                  <a:pt x="0" y="11456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p:cNvGrpSpPr/>
          <p:nvPr/>
        </p:nvGrpSpPr>
        <p:grpSpPr>
          <a:xfrm>
            <a:off x="11362285" y="2582785"/>
            <a:ext cx="5706395" cy="570639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6F24"/>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1685337" y="2905838"/>
            <a:ext cx="5060291" cy="506029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50000">
                  <a:srgbClr val="BDB3B3">
                    <a:alpha val="100000"/>
                  </a:srgbClr>
                </a:gs>
                <a:gs pos="100000">
                  <a:srgbClr val="3DA833">
                    <a:alpha val="100000"/>
                  </a:srgbClr>
                </a:gs>
              </a:gsLst>
              <a:path path="circle">
                <a:fillToRect r="100000" b="100000"/>
              </a:path>
              <a:tileRect l="-100000" t="-100000"/>
            </a:gra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11573929" y="2878452"/>
            <a:ext cx="5227841" cy="5227841"/>
          </a:xfrm>
          <a:custGeom>
            <a:avLst/>
            <a:gdLst/>
            <a:ahLst/>
            <a:cxnLst/>
            <a:rect l="l" t="t" r="r" b="b"/>
            <a:pathLst>
              <a:path w="5227841" h="5227841">
                <a:moveTo>
                  <a:pt x="0" y="0"/>
                </a:moveTo>
                <a:lnTo>
                  <a:pt x="5227841" y="0"/>
                </a:lnTo>
                <a:lnTo>
                  <a:pt x="5227841" y="5227841"/>
                </a:lnTo>
                <a:lnTo>
                  <a:pt x="0" y="5227841"/>
                </a:lnTo>
                <a:lnTo>
                  <a:pt x="0" y="0"/>
                </a:lnTo>
                <a:close/>
              </a:path>
            </a:pathLst>
          </a:custGeom>
          <a:blipFill>
            <a:blip r:embed="rId4"/>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0212A"/>
        </a:solidFill>
        <a:effectLst/>
      </p:bgPr>
    </p:bg>
    <p:spTree>
      <p:nvGrpSpPr>
        <p:cNvPr id="1" name=""/>
        <p:cNvGrpSpPr/>
        <p:nvPr/>
      </p:nvGrpSpPr>
      <p:grpSpPr>
        <a:xfrm>
          <a:off x="0" y="0"/>
          <a:ext cx="0" cy="0"/>
          <a:chOff x="0" y="0"/>
          <a:chExt cx="0" cy="0"/>
        </a:xfrm>
      </p:grpSpPr>
      <p:grpSp>
        <p:nvGrpSpPr>
          <p:cNvPr id="2" name="Group 2"/>
          <p:cNvGrpSpPr/>
          <p:nvPr/>
        </p:nvGrpSpPr>
        <p:grpSpPr>
          <a:xfrm>
            <a:off x="1032784" y="4957686"/>
            <a:ext cx="9339756" cy="3829050"/>
            <a:chOff x="0" y="0"/>
            <a:chExt cx="12453009" cy="5105400"/>
          </a:xfrm>
        </p:grpSpPr>
        <p:sp>
          <p:nvSpPr>
            <p:cNvPr id="3" name="TextBox 3"/>
            <p:cNvSpPr txBox="1"/>
            <p:nvPr/>
          </p:nvSpPr>
          <p:spPr>
            <a:xfrm>
              <a:off x="0" y="1346200"/>
              <a:ext cx="12453009" cy="3759199"/>
            </a:xfrm>
            <a:prstGeom prst="rect">
              <a:avLst/>
            </a:prstGeom>
          </p:spPr>
          <p:txBody>
            <a:bodyPr lIns="0" tIns="0" rIns="0" bIns="0" rtlCol="0" anchor="t">
              <a:spAutoFit/>
            </a:bodyPr>
            <a:lstStyle/>
            <a:p>
              <a:pPr marL="539753" lvl="1" indent="-269876" algn="l">
                <a:lnSpc>
                  <a:spcPts val="3750"/>
                </a:lnSpc>
                <a:buFont typeface="Arial"/>
                <a:buChar char="•"/>
              </a:pPr>
              <a:r>
                <a:rPr lang="en-US" sz="2500" spc="25">
                  <a:solidFill>
                    <a:srgbClr val="EDE6E2"/>
                  </a:solidFill>
                  <a:latin typeface="Montserrat Light"/>
                  <a:ea typeface="Montserrat Light"/>
                  <a:cs typeface="Montserrat Light"/>
                  <a:sym typeface="Montserrat Light"/>
                </a:rPr>
                <a:t>Descripción de la empresa</a:t>
              </a:r>
            </a:p>
            <a:p>
              <a:pPr marL="539753" lvl="1" indent="-269876" algn="l">
                <a:lnSpc>
                  <a:spcPts val="3750"/>
                </a:lnSpc>
                <a:buFont typeface="Arial"/>
                <a:buChar char="•"/>
              </a:pPr>
              <a:r>
                <a:rPr lang="en-US" sz="2500" spc="25">
                  <a:solidFill>
                    <a:srgbClr val="EDE6E2"/>
                  </a:solidFill>
                  <a:latin typeface="Montserrat Light"/>
                  <a:ea typeface="Montserrat Light"/>
                  <a:cs typeface="Montserrat Light"/>
                  <a:sym typeface="Montserrat Light"/>
                </a:rPr>
                <a:t>Procesos a automatizar</a:t>
              </a:r>
            </a:p>
            <a:p>
              <a:pPr marL="539753" lvl="1" indent="-269876" algn="l">
                <a:lnSpc>
                  <a:spcPts val="3750"/>
                </a:lnSpc>
                <a:buFont typeface="Arial"/>
                <a:buChar char="•"/>
              </a:pPr>
              <a:r>
                <a:rPr lang="en-US" sz="2500" spc="25">
                  <a:solidFill>
                    <a:srgbClr val="EDE6E2"/>
                  </a:solidFill>
                  <a:latin typeface="Montserrat Light"/>
                  <a:ea typeface="Montserrat Light"/>
                  <a:cs typeface="Montserrat Light"/>
                  <a:sym typeface="Montserrat Light"/>
                </a:rPr>
                <a:t>Funcionalidades del Sistema</a:t>
              </a:r>
            </a:p>
            <a:p>
              <a:pPr marL="539753" lvl="1" indent="-269876" algn="l">
                <a:lnSpc>
                  <a:spcPts val="3750"/>
                </a:lnSpc>
                <a:buFont typeface="Arial"/>
                <a:buChar char="•"/>
              </a:pPr>
              <a:r>
                <a:rPr lang="en-US" sz="2500" spc="25">
                  <a:solidFill>
                    <a:srgbClr val="EDE6E2"/>
                  </a:solidFill>
                  <a:latin typeface="Montserrat Light"/>
                  <a:ea typeface="Montserrat Light"/>
                  <a:cs typeface="Montserrat Light"/>
                  <a:sym typeface="Montserrat Light"/>
                </a:rPr>
                <a:t>Diagrama de Clases</a:t>
              </a:r>
            </a:p>
            <a:p>
              <a:pPr marL="539753" lvl="1" indent="-269876" algn="l">
                <a:lnSpc>
                  <a:spcPts val="3750"/>
                </a:lnSpc>
                <a:buFont typeface="Arial"/>
                <a:buChar char="•"/>
              </a:pPr>
              <a:r>
                <a:rPr lang="en-US" sz="2500" spc="25">
                  <a:solidFill>
                    <a:srgbClr val="EDE6E2"/>
                  </a:solidFill>
                  <a:latin typeface="Montserrat Light"/>
                  <a:ea typeface="Montserrat Light"/>
                  <a:cs typeface="Montserrat Light"/>
                  <a:sym typeface="Montserrat Light"/>
                </a:rPr>
                <a:t>Modelo de base de Datos</a:t>
              </a:r>
            </a:p>
            <a:p>
              <a:pPr marL="539753" lvl="1" indent="-269876" algn="l">
                <a:lnSpc>
                  <a:spcPts val="3750"/>
                </a:lnSpc>
                <a:buFont typeface="Arial"/>
                <a:buChar char="•"/>
              </a:pPr>
              <a:r>
                <a:rPr lang="en-US" sz="2500" spc="25">
                  <a:solidFill>
                    <a:srgbClr val="EDE6E2"/>
                  </a:solidFill>
                  <a:latin typeface="Montserrat Light"/>
                  <a:ea typeface="Montserrat Light"/>
                  <a:cs typeface="Montserrat Light"/>
                  <a:sym typeface="Montserrat Light"/>
                </a:rPr>
                <a:t>Prototipo Funcional</a:t>
              </a:r>
            </a:p>
          </p:txBody>
        </p:sp>
        <p:sp>
          <p:nvSpPr>
            <p:cNvPr id="4" name="AutoShape 4"/>
            <p:cNvSpPr/>
            <p:nvPr/>
          </p:nvSpPr>
          <p:spPr>
            <a:xfrm>
              <a:off x="5803" y="0"/>
              <a:ext cx="1353526" cy="279400"/>
            </a:xfrm>
            <a:prstGeom prst="rect">
              <a:avLst/>
            </a:prstGeom>
            <a:solidFill>
              <a:srgbClr val="93FFA5"/>
            </a:solidFill>
          </p:spPr>
        </p:sp>
      </p:grpSp>
      <p:sp>
        <p:nvSpPr>
          <p:cNvPr id="5" name="Freeform 5"/>
          <p:cNvSpPr/>
          <p:nvPr/>
        </p:nvSpPr>
        <p:spPr>
          <a:xfrm>
            <a:off x="11181619" y="1028700"/>
            <a:ext cx="6150316" cy="9374754"/>
          </a:xfrm>
          <a:custGeom>
            <a:avLst/>
            <a:gdLst/>
            <a:ahLst/>
            <a:cxnLst/>
            <a:rect l="l" t="t" r="r" b="b"/>
            <a:pathLst>
              <a:path w="6150316" h="9374754">
                <a:moveTo>
                  <a:pt x="0" y="0"/>
                </a:moveTo>
                <a:lnTo>
                  <a:pt x="6150316" y="0"/>
                </a:lnTo>
                <a:lnTo>
                  <a:pt x="6150316" y="9374754"/>
                </a:lnTo>
                <a:lnTo>
                  <a:pt x="0" y="9374754"/>
                </a:lnTo>
                <a:lnTo>
                  <a:pt x="0" y="0"/>
                </a:lnTo>
                <a:close/>
              </a:path>
            </a:pathLst>
          </a:custGeom>
          <a:blipFill>
            <a:blip r:embed="rId2"/>
            <a:stretch>
              <a:fillRect/>
            </a:stretch>
          </a:blipFill>
        </p:spPr>
      </p:sp>
      <p:grpSp>
        <p:nvGrpSpPr>
          <p:cNvPr id="6" name="Group 6"/>
          <p:cNvGrpSpPr/>
          <p:nvPr/>
        </p:nvGrpSpPr>
        <p:grpSpPr>
          <a:xfrm>
            <a:off x="1032784" y="1028700"/>
            <a:ext cx="8763400" cy="3041082"/>
            <a:chOff x="0" y="0"/>
            <a:chExt cx="11684533" cy="4054776"/>
          </a:xfrm>
        </p:grpSpPr>
        <p:sp>
          <p:nvSpPr>
            <p:cNvPr id="7" name="TextBox 7"/>
            <p:cNvSpPr txBox="1"/>
            <p:nvPr/>
          </p:nvSpPr>
          <p:spPr>
            <a:xfrm>
              <a:off x="0" y="142875"/>
              <a:ext cx="11679089" cy="2806965"/>
            </a:xfrm>
            <a:prstGeom prst="rect">
              <a:avLst/>
            </a:prstGeom>
          </p:spPr>
          <p:txBody>
            <a:bodyPr lIns="0" tIns="0" rIns="0" bIns="0" rtlCol="0" anchor="t">
              <a:spAutoFit/>
            </a:bodyPr>
            <a:lstStyle/>
            <a:p>
              <a:pPr algn="l">
                <a:lnSpc>
                  <a:spcPts val="8000"/>
                </a:lnSpc>
              </a:pPr>
              <a:r>
                <a:rPr lang="en-US" sz="8000" b="1" spc="-80">
                  <a:solidFill>
                    <a:srgbClr val="EDE6E2"/>
                  </a:solidFill>
                  <a:latin typeface="Montserrat Classic Bold"/>
                  <a:ea typeface="Montserrat Classic Bold"/>
                  <a:cs typeface="Montserrat Classic Bold"/>
                  <a:sym typeface="Montserrat Classic Bold"/>
                </a:rPr>
                <a:t>Resumen de la presentación</a:t>
              </a:r>
            </a:p>
          </p:txBody>
        </p:sp>
        <p:sp>
          <p:nvSpPr>
            <p:cNvPr id="8" name="TextBox 8"/>
            <p:cNvSpPr txBox="1"/>
            <p:nvPr/>
          </p:nvSpPr>
          <p:spPr>
            <a:xfrm>
              <a:off x="0" y="3203840"/>
              <a:ext cx="11684533" cy="850936"/>
            </a:xfrm>
            <a:prstGeom prst="rect">
              <a:avLst/>
            </a:prstGeom>
          </p:spPr>
          <p:txBody>
            <a:bodyPr lIns="0" tIns="0" rIns="0" bIns="0" rtlCol="0" anchor="t">
              <a:spAutoFit/>
            </a:bodyPr>
            <a:lstStyle/>
            <a:p>
              <a:pPr algn="l">
                <a:lnSpc>
                  <a:spcPts val="5040"/>
                </a:lnSpc>
              </a:pPr>
              <a:r>
                <a:rPr lang="en-US" sz="4200" b="1">
                  <a:solidFill>
                    <a:srgbClr val="93FFA5"/>
                  </a:solidFill>
                  <a:latin typeface="Montserrat Classic Bold"/>
                  <a:ea typeface="Montserrat Classic Bold"/>
                  <a:cs typeface="Montserrat Classic Bold"/>
                  <a:sym typeface="Montserrat Classic Bold"/>
                </a:rPr>
                <a:t>Temas</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212A"/>
        </a:solidFill>
        <a:effectLst/>
      </p:bgPr>
    </p:bg>
    <p:spTree>
      <p:nvGrpSpPr>
        <p:cNvPr id="1" name=""/>
        <p:cNvGrpSpPr/>
        <p:nvPr/>
      </p:nvGrpSpPr>
      <p:grpSpPr>
        <a:xfrm>
          <a:off x="0" y="0"/>
          <a:ext cx="0" cy="0"/>
          <a:chOff x="0" y="0"/>
          <a:chExt cx="0" cy="0"/>
        </a:xfrm>
      </p:grpSpPr>
      <p:sp>
        <p:nvSpPr>
          <p:cNvPr id="2" name="Freeform 2"/>
          <p:cNvSpPr/>
          <p:nvPr/>
        </p:nvSpPr>
        <p:spPr>
          <a:xfrm>
            <a:off x="381000" y="381000"/>
            <a:ext cx="955049" cy="955049"/>
          </a:xfrm>
          <a:custGeom>
            <a:avLst/>
            <a:gdLst/>
            <a:ahLst/>
            <a:cxnLst/>
            <a:rect l="l" t="t" r="r" b="b"/>
            <a:pathLst>
              <a:path w="955049" h="955049">
                <a:moveTo>
                  <a:pt x="0" y="0"/>
                </a:moveTo>
                <a:lnTo>
                  <a:pt x="955049" y="0"/>
                </a:lnTo>
                <a:lnTo>
                  <a:pt x="955049" y="955049"/>
                </a:lnTo>
                <a:lnTo>
                  <a:pt x="0" y="9550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4513110" y="1028700"/>
            <a:ext cx="2746190" cy="274619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6F24"/>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4668578" y="1184168"/>
            <a:ext cx="2435254" cy="243525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50000">
                  <a:srgbClr val="BDB3B3">
                    <a:alpha val="100000"/>
                  </a:srgbClr>
                </a:gs>
                <a:gs pos="100000">
                  <a:srgbClr val="3DA833">
                    <a:alpha val="100000"/>
                  </a:srgbClr>
                </a:gs>
              </a:gsLst>
              <a:path path="circle">
                <a:fillToRect r="100000" b="100000"/>
              </a:path>
              <a:tileRect l="-100000" t="-100000"/>
            </a:gra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189658" y="1336049"/>
            <a:ext cx="15908685" cy="3646097"/>
            <a:chOff x="0" y="0"/>
            <a:chExt cx="21211580" cy="4861462"/>
          </a:xfrm>
        </p:grpSpPr>
        <p:sp>
          <p:nvSpPr>
            <p:cNvPr id="10" name="TextBox 10"/>
            <p:cNvSpPr txBox="1"/>
            <p:nvPr/>
          </p:nvSpPr>
          <p:spPr>
            <a:xfrm>
              <a:off x="5343" y="123825"/>
              <a:ext cx="21206237" cy="1288244"/>
            </a:xfrm>
            <a:prstGeom prst="rect">
              <a:avLst/>
            </a:prstGeom>
          </p:spPr>
          <p:txBody>
            <a:bodyPr lIns="0" tIns="0" rIns="0" bIns="0" rtlCol="0" anchor="t">
              <a:spAutoFit/>
            </a:bodyPr>
            <a:lstStyle/>
            <a:p>
              <a:pPr algn="l">
                <a:lnSpc>
                  <a:spcPts val="7022"/>
                </a:lnSpc>
              </a:pPr>
              <a:r>
                <a:rPr lang="en-US" sz="7022" b="1" spc="-70">
                  <a:solidFill>
                    <a:srgbClr val="EDE6E2"/>
                  </a:solidFill>
                  <a:latin typeface="Montserrat Classic Bold"/>
                  <a:ea typeface="Montserrat Classic Bold"/>
                  <a:cs typeface="Montserrat Classic Bold"/>
                  <a:sym typeface="Montserrat Classic Bold"/>
                </a:rPr>
                <a:t>Descripción de la Empresa</a:t>
              </a:r>
            </a:p>
          </p:txBody>
        </p:sp>
        <p:sp>
          <p:nvSpPr>
            <p:cNvPr id="11" name="TextBox 11"/>
            <p:cNvSpPr txBox="1"/>
            <p:nvPr/>
          </p:nvSpPr>
          <p:spPr>
            <a:xfrm>
              <a:off x="0" y="4356040"/>
              <a:ext cx="21211580" cy="505422"/>
            </a:xfrm>
            <a:prstGeom prst="rect">
              <a:avLst/>
            </a:prstGeom>
          </p:spPr>
          <p:txBody>
            <a:bodyPr lIns="0" tIns="0" rIns="0" bIns="0" rtlCol="0" anchor="t">
              <a:spAutoFit/>
            </a:bodyPr>
            <a:lstStyle/>
            <a:p>
              <a:pPr algn="l">
                <a:lnSpc>
                  <a:spcPts val="3238"/>
                </a:lnSpc>
              </a:pPr>
              <a:endParaRPr/>
            </a:p>
          </p:txBody>
        </p:sp>
        <p:sp>
          <p:nvSpPr>
            <p:cNvPr id="12" name="AutoShape 12"/>
            <p:cNvSpPr/>
            <p:nvPr/>
          </p:nvSpPr>
          <p:spPr>
            <a:xfrm>
              <a:off x="5343" y="3500495"/>
              <a:ext cx="1246243" cy="274173"/>
            </a:xfrm>
            <a:prstGeom prst="rect">
              <a:avLst/>
            </a:prstGeom>
            <a:solidFill>
              <a:srgbClr val="93FFA5"/>
            </a:solidFill>
          </p:spPr>
        </p:sp>
      </p:grpSp>
      <p:sp>
        <p:nvSpPr>
          <p:cNvPr id="13" name="Freeform 13"/>
          <p:cNvSpPr/>
          <p:nvPr/>
        </p:nvSpPr>
        <p:spPr>
          <a:xfrm rot="-10800000">
            <a:off x="16951951" y="8950951"/>
            <a:ext cx="955049" cy="955049"/>
          </a:xfrm>
          <a:custGeom>
            <a:avLst/>
            <a:gdLst/>
            <a:ahLst/>
            <a:cxnLst/>
            <a:rect l="l" t="t" r="r" b="b"/>
            <a:pathLst>
              <a:path w="955049" h="955049">
                <a:moveTo>
                  <a:pt x="0" y="0"/>
                </a:moveTo>
                <a:lnTo>
                  <a:pt x="955049" y="0"/>
                </a:lnTo>
                <a:lnTo>
                  <a:pt x="955049" y="955049"/>
                </a:lnTo>
                <a:lnTo>
                  <a:pt x="0" y="9550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14614963" y="1170989"/>
            <a:ext cx="2515887" cy="2515887"/>
          </a:xfrm>
          <a:custGeom>
            <a:avLst/>
            <a:gdLst/>
            <a:ahLst/>
            <a:cxnLst/>
            <a:rect l="l" t="t" r="r" b="b"/>
            <a:pathLst>
              <a:path w="2515887" h="2515887">
                <a:moveTo>
                  <a:pt x="0" y="0"/>
                </a:moveTo>
                <a:lnTo>
                  <a:pt x="2515887" y="0"/>
                </a:lnTo>
                <a:lnTo>
                  <a:pt x="2515887" y="2515887"/>
                </a:lnTo>
                <a:lnTo>
                  <a:pt x="0" y="2515887"/>
                </a:lnTo>
                <a:lnTo>
                  <a:pt x="0" y="0"/>
                </a:lnTo>
                <a:close/>
              </a:path>
            </a:pathLst>
          </a:custGeom>
          <a:blipFill>
            <a:blip r:embed="rId4"/>
            <a:stretch>
              <a:fillRect/>
            </a:stretch>
          </a:blipFill>
        </p:spPr>
      </p:sp>
      <p:sp>
        <p:nvSpPr>
          <p:cNvPr id="15" name="Freeform 15"/>
          <p:cNvSpPr/>
          <p:nvPr/>
        </p:nvSpPr>
        <p:spPr>
          <a:xfrm>
            <a:off x="2753908" y="5674935"/>
            <a:ext cx="5202194" cy="3934159"/>
          </a:xfrm>
          <a:custGeom>
            <a:avLst/>
            <a:gdLst/>
            <a:ahLst/>
            <a:cxnLst/>
            <a:rect l="l" t="t" r="r" b="b"/>
            <a:pathLst>
              <a:path w="5202194" h="3934159">
                <a:moveTo>
                  <a:pt x="0" y="0"/>
                </a:moveTo>
                <a:lnTo>
                  <a:pt x="5202194" y="0"/>
                </a:lnTo>
                <a:lnTo>
                  <a:pt x="5202194" y="3934159"/>
                </a:lnTo>
                <a:lnTo>
                  <a:pt x="0" y="3934159"/>
                </a:lnTo>
                <a:lnTo>
                  <a:pt x="0" y="0"/>
                </a:lnTo>
                <a:close/>
              </a:path>
            </a:pathLst>
          </a:custGeom>
          <a:blipFill>
            <a:blip r:embed="rId5"/>
            <a:stretch>
              <a:fillRect/>
            </a:stretch>
          </a:blipFill>
        </p:spPr>
      </p:sp>
      <p:sp>
        <p:nvSpPr>
          <p:cNvPr id="16" name="TextBox 16"/>
          <p:cNvSpPr txBox="1"/>
          <p:nvPr/>
        </p:nvSpPr>
        <p:spPr>
          <a:xfrm>
            <a:off x="858524" y="4421047"/>
            <a:ext cx="9330776" cy="1644932"/>
          </a:xfrm>
          <a:prstGeom prst="rect">
            <a:avLst/>
          </a:prstGeom>
        </p:spPr>
        <p:txBody>
          <a:bodyPr lIns="0" tIns="0" rIns="0" bIns="0" rtlCol="0" anchor="t">
            <a:spAutoFit/>
          </a:bodyPr>
          <a:lstStyle/>
          <a:p>
            <a:pPr marL="0" lvl="0" indent="0" algn="ctr">
              <a:lnSpc>
                <a:spcPts val="6158"/>
              </a:lnSpc>
            </a:pPr>
            <a:r>
              <a:rPr lang="en-US" sz="6998">
                <a:solidFill>
                  <a:srgbClr val="FFFFFF"/>
                </a:solidFill>
                <a:latin typeface="JA Jayagiri Sans Rough"/>
                <a:ea typeface="JA Jayagiri Sans Rough"/>
                <a:cs typeface="JA Jayagiri Sans Rough"/>
                <a:sym typeface="JA Jayagiri Sans Rough"/>
              </a:rPr>
              <a:t>SOMOS IMPACTO DEPORTIVO</a:t>
            </a:r>
          </a:p>
        </p:txBody>
      </p:sp>
      <p:sp>
        <p:nvSpPr>
          <p:cNvPr id="17" name="TextBox 17"/>
          <p:cNvSpPr txBox="1"/>
          <p:nvPr/>
        </p:nvSpPr>
        <p:spPr>
          <a:xfrm>
            <a:off x="10320262" y="4489947"/>
            <a:ext cx="6778080" cy="4216249"/>
          </a:xfrm>
          <a:prstGeom prst="rect">
            <a:avLst/>
          </a:prstGeom>
        </p:spPr>
        <p:txBody>
          <a:bodyPr lIns="0" tIns="0" rIns="0" bIns="0" rtlCol="0" anchor="t">
            <a:spAutoFit/>
          </a:bodyPr>
          <a:lstStyle/>
          <a:p>
            <a:pPr algn="just">
              <a:lnSpc>
                <a:spcPts val="2808"/>
              </a:lnSpc>
              <a:spcBef>
                <a:spcPct val="0"/>
              </a:spcBef>
            </a:pPr>
            <a:r>
              <a:rPr lang="en-US" sz="2005">
                <a:solidFill>
                  <a:srgbClr val="FFFFFF"/>
                </a:solidFill>
                <a:latin typeface="Montserrat"/>
                <a:ea typeface="Montserrat"/>
                <a:cs typeface="Montserrat"/>
                <a:sym typeface="Montserrat"/>
              </a:rPr>
              <a:t>Impacto Deportivo es una empresa especializada en la organización de eventos deportivos como campeonatos empresariales, escolares y de asociaciones.</a:t>
            </a:r>
          </a:p>
          <a:p>
            <a:pPr algn="just">
              <a:lnSpc>
                <a:spcPts val="2808"/>
              </a:lnSpc>
              <a:spcBef>
                <a:spcPct val="0"/>
              </a:spcBef>
            </a:pPr>
            <a:endParaRPr lang="en-US" sz="2005">
              <a:solidFill>
                <a:srgbClr val="FFFFFF"/>
              </a:solidFill>
              <a:latin typeface="Montserrat"/>
              <a:ea typeface="Montserrat"/>
              <a:cs typeface="Montserrat"/>
              <a:sym typeface="Montserrat"/>
            </a:endParaRPr>
          </a:p>
          <a:p>
            <a:pPr algn="just">
              <a:lnSpc>
                <a:spcPts val="2808"/>
              </a:lnSpc>
              <a:spcBef>
                <a:spcPct val="0"/>
              </a:spcBef>
            </a:pPr>
            <a:r>
              <a:rPr lang="en-US" sz="2005">
                <a:solidFill>
                  <a:srgbClr val="FFFFFF"/>
                </a:solidFill>
                <a:latin typeface="Montserrat"/>
                <a:ea typeface="Montserrat"/>
                <a:cs typeface="Montserrat"/>
                <a:sym typeface="Montserrat"/>
              </a:rPr>
              <a:t>Actualmente enfrenta dificultades en la gestión debido a la falta de digitalización, lo que genera procesos manuales propensos a errores y retrasos.</a:t>
            </a:r>
          </a:p>
          <a:p>
            <a:pPr algn="just">
              <a:lnSpc>
                <a:spcPts val="2808"/>
              </a:lnSpc>
              <a:spcBef>
                <a:spcPct val="0"/>
              </a:spcBef>
            </a:pPr>
            <a:endParaRPr lang="en-US" sz="2005">
              <a:solidFill>
                <a:srgbClr val="FFFFFF"/>
              </a:solidFill>
              <a:latin typeface="Montserrat"/>
              <a:ea typeface="Montserrat"/>
              <a:cs typeface="Montserrat"/>
              <a:sym typeface="Montserrat"/>
            </a:endParaRPr>
          </a:p>
          <a:p>
            <a:pPr algn="just">
              <a:lnSpc>
                <a:spcPts val="2808"/>
              </a:lnSpc>
              <a:spcBef>
                <a:spcPct val="0"/>
              </a:spcBef>
            </a:pPr>
            <a:r>
              <a:rPr lang="en-US" sz="2005">
                <a:solidFill>
                  <a:srgbClr val="FFFFFF"/>
                </a:solidFill>
                <a:latin typeface="Montserrat"/>
                <a:ea typeface="Montserrat"/>
                <a:cs typeface="Montserrat"/>
                <a:sym typeface="Montserrat"/>
              </a:rPr>
              <a:t>Por ello, se propone desarrollar una aplicación que optimice la gestión de campeonatos y mejore la eficiencia del servicio.</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0212A"/>
        </a:solidFill>
        <a:effectLst/>
      </p:bgPr>
    </p:bg>
    <p:spTree>
      <p:nvGrpSpPr>
        <p:cNvPr id="1" name=""/>
        <p:cNvGrpSpPr/>
        <p:nvPr/>
      </p:nvGrpSpPr>
      <p:grpSpPr>
        <a:xfrm>
          <a:off x="0" y="0"/>
          <a:ext cx="0" cy="0"/>
          <a:chOff x="0" y="0"/>
          <a:chExt cx="0" cy="0"/>
        </a:xfrm>
      </p:grpSpPr>
      <p:sp>
        <p:nvSpPr>
          <p:cNvPr id="2" name="Freeform 2"/>
          <p:cNvSpPr/>
          <p:nvPr/>
        </p:nvSpPr>
        <p:spPr>
          <a:xfrm>
            <a:off x="381000" y="381000"/>
            <a:ext cx="955049" cy="955049"/>
          </a:xfrm>
          <a:custGeom>
            <a:avLst/>
            <a:gdLst/>
            <a:ahLst/>
            <a:cxnLst/>
            <a:rect l="l" t="t" r="r" b="b"/>
            <a:pathLst>
              <a:path w="955049" h="955049">
                <a:moveTo>
                  <a:pt x="0" y="0"/>
                </a:moveTo>
                <a:lnTo>
                  <a:pt x="955049" y="0"/>
                </a:lnTo>
                <a:lnTo>
                  <a:pt x="955049" y="955049"/>
                </a:lnTo>
                <a:lnTo>
                  <a:pt x="0" y="9550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43266" y="1330785"/>
            <a:ext cx="15908685" cy="3646097"/>
            <a:chOff x="0" y="0"/>
            <a:chExt cx="21211580" cy="4861462"/>
          </a:xfrm>
        </p:grpSpPr>
        <p:sp>
          <p:nvSpPr>
            <p:cNvPr id="4" name="TextBox 4"/>
            <p:cNvSpPr txBox="1"/>
            <p:nvPr/>
          </p:nvSpPr>
          <p:spPr>
            <a:xfrm>
              <a:off x="5343" y="123825"/>
              <a:ext cx="21206237" cy="1288244"/>
            </a:xfrm>
            <a:prstGeom prst="rect">
              <a:avLst/>
            </a:prstGeom>
          </p:spPr>
          <p:txBody>
            <a:bodyPr lIns="0" tIns="0" rIns="0" bIns="0" rtlCol="0" anchor="t">
              <a:spAutoFit/>
            </a:bodyPr>
            <a:lstStyle/>
            <a:p>
              <a:pPr algn="l">
                <a:lnSpc>
                  <a:spcPts val="7022"/>
                </a:lnSpc>
              </a:pPr>
              <a:r>
                <a:rPr lang="en-US" sz="7022" b="1" spc="-70">
                  <a:solidFill>
                    <a:srgbClr val="EDE6E2"/>
                  </a:solidFill>
                  <a:latin typeface="Montserrat Classic Bold"/>
                  <a:ea typeface="Montserrat Classic Bold"/>
                  <a:cs typeface="Montserrat Classic Bold"/>
                  <a:sym typeface="Montserrat Classic Bold"/>
                </a:rPr>
                <a:t>Procesos a automatizar</a:t>
              </a:r>
            </a:p>
          </p:txBody>
        </p:sp>
        <p:sp>
          <p:nvSpPr>
            <p:cNvPr id="5" name="TextBox 5"/>
            <p:cNvSpPr txBox="1"/>
            <p:nvPr/>
          </p:nvSpPr>
          <p:spPr>
            <a:xfrm>
              <a:off x="0" y="4356040"/>
              <a:ext cx="21211580" cy="505422"/>
            </a:xfrm>
            <a:prstGeom prst="rect">
              <a:avLst/>
            </a:prstGeom>
          </p:spPr>
          <p:txBody>
            <a:bodyPr lIns="0" tIns="0" rIns="0" bIns="0" rtlCol="0" anchor="t">
              <a:spAutoFit/>
            </a:bodyPr>
            <a:lstStyle/>
            <a:p>
              <a:pPr algn="l">
                <a:lnSpc>
                  <a:spcPts val="3238"/>
                </a:lnSpc>
              </a:pPr>
              <a:endParaRPr/>
            </a:p>
          </p:txBody>
        </p:sp>
        <p:sp>
          <p:nvSpPr>
            <p:cNvPr id="6" name="AutoShape 6"/>
            <p:cNvSpPr/>
            <p:nvPr/>
          </p:nvSpPr>
          <p:spPr>
            <a:xfrm>
              <a:off x="5343" y="3500495"/>
              <a:ext cx="1246243" cy="274173"/>
            </a:xfrm>
            <a:prstGeom prst="rect">
              <a:avLst/>
            </a:prstGeom>
            <a:solidFill>
              <a:srgbClr val="93FFA5"/>
            </a:solidFill>
          </p:spPr>
        </p:sp>
      </p:grpSp>
      <p:sp>
        <p:nvSpPr>
          <p:cNvPr id="7" name="Freeform 7"/>
          <p:cNvSpPr/>
          <p:nvPr/>
        </p:nvSpPr>
        <p:spPr>
          <a:xfrm rot="-10800000">
            <a:off x="16951951" y="8950951"/>
            <a:ext cx="955049" cy="955049"/>
          </a:xfrm>
          <a:custGeom>
            <a:avLst/>
            <a:gdLst/>
            <a:ahLst/>
            <a:cxnLst/>
            <a:rect l="l" t="t" r="r" b="b"/>
            <a:pathLst>
              <a:path w="955049" h="955049">
                <a:moveTo>
                  <a:pt x="0" y="0"/>
                </a:moveTo>
                <a:lnTo>
                  <a:pt x="955049" y="0"/>
                </a:lnTo>
                <a:lnTo>
                  <a:pt x="955049" y="955049"/>
                </a:lnTo>
                <a:lnTo>
                  <a:pt x="0" y="9550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1852919" y="1028700"/>
            <a:ext cx="5888309" cy="2355324"/>
          </a:xfrm>
          <a:custGeom>
            <a:avLst/>
            <a:gdLst/>
            <a:ahLst/>
            <a:cxnLst/>
            <a:rect l="l" t="t" r="r" b="b"/>
            <a:pathLst>
              <a:path w="5888309" h="2355324">
                <a:moveTo>
                  <a:pt x="0" y="0"/>
                </a:moveTo>
                <a:lnTo>
                  <a:pt x="5888309" y="0"/>
                </a:lnTo>
                <a:lnTo>
                  <a:pt x="5888309" y="2355324"/>
                </a:lnTo>
                <a:lnTo>
                  <a:pt x="0" y="2355324"/>
                </a:lnTo>
                <a:lnTo>
                  <a:pt x="0" y="0"/>
                </a:lnTo>
                <a:close/>
              </a:path>
            </a:pathLst>
          </a:custGeom>
          <a:blipFill>
            <a:blip r:embed="rId4"/>
            <a:stretch>
              <a:fillRect/>
            </a:stretch>
          </a:blipFill>
        </p:spPr>
      </p:sp>
      <p:graphicFrame>
        <p:nvGraphicFramePr>
          <p:cNvPr id="9" name="Table 9"/>
          <p:cNvGraphicFramePr>
            <a:graphicFrameLocks noGrp="1"/>
          </p:cNvGraphicFramePr>
          <p:nvPr/>
        </p:nvGraphicFramePr>
        <p:xfrm>
          <a:off x="2433987" y="4400967"/>
          <a:ext cx="13940449" cy="4241363"/>
        </p:xfrm>
        <a:graphic>
          <a:graphicData uri="http://schemas.openxmlformats.org/drawingml/2006/table">
            <a:tbl>
              <a:tblPr/>
              <a:tblGrid>
                <a:gridCol w="4597428">
                  <a:extLst>
                    <a:ext uri="{9D8B030D-6E8A-4147-A177-3AD203B41FA5}">
                      <a16:colId xmlns:a16="http://schemas.microsoft.com/office/drawing/2014/main" val="20000"/>
                    </a:ext>
                  </a:extLst>
                </a:gridCol>
                <a:gridCol w="9343021">
                  <a:extLst>
                    <a:ext uri="{9D8B030D-6E8A-4147-A177-3AD203B41FA5}">
                      <a16:colId xmlns:a16="http://schemas.microsoft.com/office/drawing/2014/main" val="20001"/>
                    </a:ext>
                  </a:extLst>
                </a:gridCol>
              </a:tblGrid>
              <a:tr h="1454332">
                <a:tc>
                  <a:txBody>
                    <a:bodyPr/>
                    <a:lstStyle/>
                    <a:p>
                      <a:pPr algn="l">
                        <a:lnSpc>
                          <a:spcPts val="3639"/>
                        </a:lnSpc>
                        <a:defRPr/>
                      </a:pPr>
                      <a:r>
                        <a:rPr lang="en-US" sz="2599" b="1">
                          <a:solidFill>
                            <a:srgbClr val="000000"/>
                          </a:solidFill>
                          <a:latin typeface="Helvetica World Bold"/>
                          <a:ea typeface="Helvetica World Bold"/>
                          <a:cs typeface="Helvetica World Bold"/>
                          <a:sym typeface="Helvetica World Bold"/>
                        </a:rPr>
                        <a:t>Inscripción digital</a:t>
                      </a:r>
                      <a:endParaRPr lang="en-US" sz="1100"/>
                    </a:p>
                  </a:txBody>
                  <a:tcPr marL="142875" marR="142875" marT="142875" marB="142875" anchor="ctr">
                    <a:lnL w="19050" cap="flat" cmpd="sng" algn="ctr">
                      <a:solidFill>
                        <a:srgbClr val="0E1789"/>
                      </a:solidFill>
                      <a:prstDash val="solid"/>
                      <a:round/>
                      <a:headEnd type="none" w="med" len="med"/>
                      <a:tailEnd type="none" w="med" len="med"/>
                    </a:lnL>
                    <a:lnR w="19050" cap="flat" cmpd="sng" algn="ctr">
                      <a:solidFill>
                        <a:srgbClr val="0E1789"/>
                      </a:solidFill>
                      <a:prstDash val="solid"/>
                      <a:round/>
                      <a:headEnd type="none" w="med" len="med"/>
                      <a:tailEnd type="none" w="med" len="med"/>
                    </a:lnR>
                    <a:lnT w="19050" cap="flat" cmpd="sng" algn="ctr">
                      <a:solidFill>
                        <a:srgbClr val="0E1789"/>
                      </a:solidFill>
                      <a:prstDash val="solid"/>
                      <a:round/>
                      <a:headEnd type="none" w="med" len="med"/>
                      <a:tailEnd type="none" w="med" len="med"/>
                    </a:lnT>
                    <a:lnB w="19050" cap="flat" cmpd="sng" algn="ctr">
                      <a:solidFill>
                        <a:srgbClr val="0E1789"/>
                      </a:solidFill>
                      <a:prstDash val="solid"/>
                      <a:round/>
                      <a:headEnd type="none" w="med" len="med"/>
                      <a:tailEnd type="none" w="med" len="med"/>
                    </a:lnB>
                    <a:solidFill>
                      <a:srgbClr val="93FFA5"/>
                    </a:solidFill>
                  </a:tcPr>
                </a:tc>
                <a:tc>
                  <a:txBody>
                    <a:bodyPr/>
                    <a:lstStyle/>
                    <a:p>
                      <a:pPr algn="l">
                        <a:lnSpc>
                          <a:spcPts val="2519"/>
                        </a:lnSpc>
                        <a:defRPr/>
                      </a:pPr>
                      <a:r>
                        <a:rPr lang="en-US" sz="1799" b="1">
                          <a:solidFill>
                            <a:srgbClr val="FFFFFF"/>
                          </a:solidFill>
                          <a:latin typeface="Helvetica World Bold"/>
                          <a:ea typeface="Helvetica World Bold"/>
                          <a:cs typeface="Helvetica World Bold"/>
                          <a:sym typeface="Helvetica World Bold"/>
                        </a:rPr>
                        <a:t>Implementaremos un formulario digital con validaciones automáticas y registro directo a base de datos. Así reducimos errores y aceleramos el proceso de inscripción.</a:t>
                      </a:r>
                      <a:endParaRPr lang="en-US" sz="1100"/>
                    </a:p>
                  </a:txBody>
                  <a:tcPr marL="142875" marR="142875" marT="142875" marB="142875" anchor="ctr">
                    <a:lnL w="19050" cap="flat" cmpd="sng" algn="ctr">
                      <a:solidFill>
                        <a:srgbClr val="0E1789"/>
                      </a:solidFill>
                      <a:prstDash val="solid"/>
                      <a:round/>
                      <a:headEnd type="none" w="med" len="med"/>
                      <a:tailEnd type="none" w="med" len="med"/>
                    </a:lnL>
                    <a:lnR w="19050" cap="flat" cmpd="sng" algn="ctr">
                      <a:solidFill>
                        <a:srgbClr val="0E1789"/>
                      </a:solidFill>
                      <a:prstDash val="solid"/>
                      <a:round/>
                      <a:headEnd type="none" w="med" len="med"/>
                      <a:tailEnd type="none" w="med" len="med"/>
                    </a:lnR>
                    <a:lnT w="19050" cap="flat" cmpd="sng" algn="ctr">
                      <a:solidFill>
                        <a:srgbClr val="0E1789"/>
                      </a:solidFill>
                      <a:prstDash val="solid"/>
                      <a:round/>
                      <a:headEnd type="none" w="med" len="med"/>
                      <a:tailEnd type="none" w="med" len="med"/>
                    </a:lnT>
                    <a:lnB w="19050" cap="flat" cmpd="sng" algn="ctr">
                      <a:solidFill>
                        <a:srgbClr val="0E1789"/>
                      </a:solidFill>
                      <a:prstDash val="solid"/>
                      <a:round/>
                      <a:headEnd type="none" w="med" len="med"/>
                      <a:tailEnd type="none" w="med" len="med"/>
                    </a:lnB>
                    <a:solidFill>
                      <a:srgbClr val="000000"/>
                    </a:solidFill>
                  </a:tcPr>
                </a:tc>
                <a:extLst>
                  <a:ext uri="{0D108BD9-81ED-4DB2-BD59-A6C34878D82A}">
                    <a16:rowId xmlns:a16="http://schemas.microsoft.com/office/drawing/2014/main" val="10000"/>
                  </a:ext>
                </a:extLst>
              </a:tr>
              <a:tr h="1294427">
                <a:tc>
                  <a:txBody>
                    <a:bodyPr/>
                    <a:lstStyle/>
                    <a:p>
                      <a:pPr algn="l">
                        <a:lnSpc>
                          <a:spcPts val="3639"/>
                        </a:lnSpc>
                        <a:defRPr/>
                      </a:pPr>
                      <a:r>
                        <a:rPr lang="en-US" sz="2599" b="1">
                          <a:solidFill>
                            <a:srgbClr val="000000"/>
                          </a:solidFill>
                          <a:latin typeface="Helvetica World Bold"/>
                          <a:ea typeface="Helvetica World Bold"/>
                          <a:cs typeface="Helvetica World Bold"/>
                          <a:sym typeface="Helvetica World Bold"/>
                        </a:rPr>
                        <a:t>Generación del Fixture</a:t>
                      </a:r>
                      <a:endParaRPr lang="en-US" sz="1100"/>
                    </a:p>
                  </a:txBody>
                  <a:tcPr marL="142875" marR="142875" marT="142875" marB="142875" anchor="ctr">
                    <a:lnL w="19050" cap="flat" cmpd="sng" algn="ctr">
                      <a:solidFill>
                        <a:srgbClr val="0E1789"/>
                      </a:solidFill>
                      <a:prstDash val="solid"/>
                      <a:round/>
                      <a:headEnd type="none" w="med" len="med"/>
                      <a:tailEnd type="none" w="med" len="med"/>
                    </a:lnL>
                    <a:lnR w="19050" cap="flat" cmpd="sng" algn="ctr">
                      <a:solidFill>
                        <a:srgbClr val="0E1789"/>
                      </a:solidFill>
                      <a:prstDash val="solid"/>
                      <a:round/>
                      <a:headEnd type="none" w="med" len="med"/>
                      <a:tailEnd type="none" w="med" len="med"/>
                    </a:lnR>
                    <a:lnT w="19050" cap="flat" cmpd="sng" algn="ctr">
                      <a:solidFill>
                        <a:srgbClr val="0E1789"/>
                      </a:solidFill>
                      <a:prstDash val="solid"/>
                      <a:round/>
                      <a:headEnd type="none" w="med" len="med"/>
                      <a:tailEnd type="none" w="med" len="med"/>
                    </a:lnT>
                    <a:lnB w="19050" cap="flat" cmpd="sng" algn="ctr">
                      <a:solidFill>
                        <a:srgbClr val="0E1789"/>
                      </a:solidFill>
                      <a:prstDash val="solid"/>
                      <a:round/>
                      <a:headEnd type="none" w="med" len="med"/>
                      <a:tailEnd type="none" w="med" len="med"/>
                    </a:lnB>
                    <a:solidFill>
                      <a:srgbClr val="93FFA5"/>
                    </a:solidFill>
                  </a:tcPr>
                </a:tc>
                <a:tc>
                  <a:txBody>
                    <a:bodyPr/>
                    <a:lstStyle/>
                    <a:p>
                      <a:pPr algn="l">
                        <a:lnSpc>
                          <a:spcPts val="2519"/>
                        </a:lnSpc>
                        <a:defRPr/>
                      </a:pPr>
                      <a:r>
                        <a:rPr lang="en-US" sz="1799" b="1">
                          <a:solidFill>
                            <a:srgbClr val="FFFFFF"/>
                          </a:solidFill>
                          <a:latin typeface="Helvetica World Bold"/>
                          <a:ea typeface="Helvetica World Bold"/>
                          <a:cs typeface="Helvetica World Bold"/>
                          <a:sym typeface="Helvetica World Bold"/>
                        </a:rPr>
                        <a:t>Crearemos un generador automático que tome en cuenta modalidad del torneo (liga, grupos o eliminación), disponibilidad de canchas y horarios.</a:t>
                      </a:r>
                      <a:endParaRPr lang="en-US" sz="1100"/>
                    </a:p>
                  </a:txBody>
                  <a:tcPr marL="142875" marR="142875" marT="142875" marB="142875" anchor="ctr">
                    <a:lnL w="19050" cap="flat" cmpd="sng" algn="ctr">
                      <a:solidFill>
                        <a:srgbClr val="0E1789"/>
                      </a:solidFill>
                      <a:prstDash val="solid"/>
                      <a:round/>
                      <a:headEnd type="none" w="med" len="med"/>
                      <a:tailEnd type="none" w="med" len="med"/>
                    </a:lnL>
                    <a:lnR w="19050" cap="flat" cmpd="sng" algn="ctr">
                      <a:solidFill>
                        <a:srgbClr val="0E1789"/>
                      </a:solidFill>
                      <a:prstDash val="solid"/>
                      <a:round/>
                      <a:headEnd type="none" w="med" len="med"/>
                      <a:tailEnd type="none" w="med" len="med"/>
                    </a:lnR>
                    <a:lnT w="19050" cap="flat" cmpd="sng" algn="ctr">
                      <a:solidFill>
                        <a:srgbClr val="0E1789"/>
                      </a:solidFill>
                      <a:prstDash val="solid"/>
                      <a:round/>
                      <a:headEnd type="none" w="med" len="med"/>
                      <a:tailEnd type="none" w="med" len="med"/>
                    </a:lnT>
                    <a:lnB w="19050" cap="flat" cmpd="sng" algn="ctr">
                      <a:solidFill>
                        <a:srgbClr val="0E1789"/>
                      </a:solidFill>
                      <a:prstDash val="solid"/>
                      <a:round/>
                      <a:headEnd type="none" w="med" len="med"/>
                      <a:tailEnd type="none" w="med" len="med"/>
                    </a:lnB>
                    <a:solidFill>
                      <a:srgbClr val="000000"/>
                    </a:solidFill>
                  </a:tcPr>
                </a:tc>
                <a:extLst>
                  <a:ext uri="{0D108BD9-81ED-4DB2-BD59-A6C34878D82A}">
                    <a16:rowId xmlns:a16="http://schemas.microsoft.com/office/drawing/2014/main" val="10001"/>
                  </a:ext>
                </a:extLst>
              </a:tr>
              <a:tr h="1492604">
                <a:tc>
                  <a:txBody>
                    <a:bodyPr/>
                    <a:lstStyle/>
                    <a:p>
                      <a:pPr algn="l">
                        <a:lnSpc>
                          <a:spcPts val="3639"/>
                        </a:lnSpc>
                        <a:defRPr/>
                      </a:pPr>
                      <a:r>
                        <a:rPr lang="en-US" sz="2599" b="1">
                          <a:solidFill>
                            <a:srgbClr val="000000"/>
                          </a:solidFill>
                          <a:latin typeface="Helvetica World Bold"/>
                          <a:ea typeface="Helvetica World Bold"/>
                          <a:cs typeface="Helvetica World Bold"/>
                          <a:sym typeface="Helvetica World Bold"/>
                        </a:rPr>
                        <a:t>Registro de Resultados y Estadísticas</a:t>
                      </a:r>
                      <a:endParaRPr lang="en-US" sz="1100"/>
                    </a:p>
                  </a:txBody>
                  <a:tcPr marL="142875" marR="142875" marT="142875" marB="142875" anchor="ctr">
                    <a:lnL w="19050" cap="flat" cmpd="sng" algn="ctr">
                      <a:solidFill>
                        <a:srgbClr val="0E1789"/>
                      </a:solidFill>
                      <a:prstDash val="solid"/>
                      <a:round/>
                      <a:headEnd type="none" w="med" len="med"/>
                      <a:tailEnd type="none" w="med" len="med"/>
                    </a:lnL>
                    <a:lnR w="19050" cap="flat" cmpd="sng" algn="ctr">
                      <a:solidFill>
                        <a:srgbClr val="0E1789"/>
                      </a:solidFill>
                      <a:prstDash val="solid"/>
                      <a:round/>
                      <a:headEnd type="none" w="med" len="med"/>
                      <a:tailEnd type="none" w="med" len="med"/>
                    </a:lnR>
                    <a:lnT w="19050" cap="flat" cmpd="sng" algn="ctr">
                      <a:solidFill>
                        <a:srgbClr val="0E1789"/>
                      </a:solidFill>
                      <a:prstDash val="solid"/>
                      <a:round/>
                      <a:headEnd type="none" w="med" len="med"/>
                      <a:tailEnd type="none" w="med" len="med"/>
                    </a:lnT>
                    <a:lnB w="19050" cap="flat" cmpd="sng" algn="ctr">
                      <a:solidFill>
                        <a:srgbClr val="0E1789"/>
                      </a:solidFill>
                      <a:prstDash val="solid"/>
                      <a:round/>
                      <a:headEnd type="none" w="med" len="med"/>
                      <a:tailEnd type="none" w="med" len="med"/>
                    </a:lnB>
                    <a:solidFill>
                      <a:srgbClr val="93FFA5"/>
                    </a:solidFill>
                  </a:tcPr>
                </a:tc>
                <a:tc>
                  <a:txBody>
                    <a:bodyPr/>
                    <a:lstStyle/>
                    <a:p>
                      <a:pPr algn="l">
                        <a:lnSpc>
                          <a:spcPts val="2519"/>
                        </a:lnSpc>
                        <a:defRPr/>
                      </a:pPr>
                      <a:r>
                        <a:rPr lang="en-US" sz="1799" b="1">
                          <a:solidFill>
                            <a:srgbClr val="FFFFFF"/>
                          </a:solidFill>
                          <a:latin typeface="Helvetica World Bold"/>
                          <a:ea typeface="Helvetica World Bold"/>
                          <a:cs typeface="Helvetica World Bold"/>
                          <a:sym typeface="Helvetica World Bold"/>
                        </a:rPr>
                        <a:t>Permitiremos registrar resultados directamente en el sistema, lo que actualizará automáticamente la tabla de posiciones y estadísticas por jugador.</a:t>
                      </a:r>
                      <a:endParaRPr lang="en-US" sz="1100"/>
                    </a:p>
                  </a:txBody>
                  <a:tcPr marL="142875" marR="142875" marT="142875" marB="142875" anchor="ctr">
                    <a:lnL w="19050" cap="flat" cmpd="sng" algn="ctr">
                      <a:solidFill>
                        <a:srgbClr val="0E1789"/>
                      </a:solidFill>
                      <a:prstDash val="solid"/>
                      <a:round/>
                      <a:headEnd type="none" w="med" len="med"/>
                      <a:tailEnd type="none" w="med" len="med"/>
                    </a:lnL>
                    <a:lnR w="19050" cap="flat" cmpd="sng" algn="ctr">
                      <a:solidFill>
                        <a:srgbClr val="0E1789"/>
                      </a:solidFill>
                      <a:prstDash val="solid"/>
                      <a:round/>
                      <a:headEnd type="none" w="med" len="med"/>
                      <a:tailEnd type="none" w="med" len="med"/>
                    </a:lnR>
                    <a:lnT w="19050" cap="flat" cmpd="sng" algn="ctr">
                      <a:solidFill>
                        <a:srgbClr val="0E1789"/>
                      </a:solidFill>
                      <a:prstDash val="solid"/>
                      <a:round/>
                      <a:headEnd type="none" w="med" len="med"/>
                      <a:tailEnd type="none" w="med" len="med"/>
                    </a:lnT>
                    <a:lnB w="19050" cap="flat" cmpd="sng" algn="ctr">
                      <a:solidFill>
                        <a:srgbClr val="0E1789"/>
                      </a:solidFill>
                      <a:prstDash val="solid"/>
                      <a:round/>
                      <a:headEnd type="none" w="med" len="med"/>
                      <a:tailEnd type="none" w="med" len="med"/>
                    </a:lnB>
                    <a:solidFill>
                      <a:srgbClr val="000000"/>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0212A"/>
        </a:solidFill>
        <a:effectLst/>
      </p:bgPr>
    </p:bg>
    <p:spTree>
      <p:nvGrpSpPr>
        <p:cNvPr id="1" name=""/>
        <p:cNvGrpSpPr/>
        <p:nvPr/>
      </p:nvGrpSpPr>
      <p:grpSpPr>
        <a:xfrm>
          <a:off x="0" y="0"/>
          <a:ext cx="0" cy="0"/>
          <a:chOff x="0" y="0"/>
          <a:chExt cx="0" cy="0"/>
        </a:xfrm>
      </p:grpSpPr>
      <p:sp>
        <p:nvSpPr>
          <p:cNvPr id="2" name="TextBox 2"/>
          <p:cNvSpPr txBox="1"/>
          <p:nvPr/>
        </p:nvSpPr>
        <p:spPr>
          <a:xfrm>
            <a:off x="1433544" y="643632"/>
            <a:ext cx="11222551" cy="692417"/>
          </a:xfrm>
          <a:prstGeom prst="rect">
            <a:avLst/>
          </a:prstGeom>
        </p:spPr>
        <p:txBody>
          <a:bodyPr lIns="0" tIns="0" rIns="0" bIns="0" rtlCol="0" anchor="t">
            <a:spAutoFit/>
          </a:bodyPr>
          <a:lstStyle/>
          <a:p>
            <a:pPr algn="l">
              <a:lnSpc>
                <a:spcPts val="5136"/>
              </a:lnSpc>
            </a:pPr>
            <a:r>
              <a:rPr lang="en-US" sz="5136" b="1" spc="-51">
                <a:solidFill>
                  <a:srgbClr val="EDE6E2"/>
                </a:solidFill>
                <a:latin typeface="Montserrat Classic Bold"/>
                <a:ea typeface="Montserrat Classic Bold"/>
                <a:cs typeface="Montserrat Classic Bold"/>
                <a:sym typeface="Montserrat Classic Bold"/>
              </a:rPr>
              <a:t>Funcionalidades del sistema</a:t>
            </a:r>
          </a:p>
        </p:txBody>
      </p:sp>
      <p:sp>
        <p:nvSpPr>
          <p:cNvPr id="3" name="Freeform 3"/>
          <p:cNvSpPr/>
          <p:nvPr/>
        </p:nvSpPr>
        <p:spPr>
          <a:xfrm rot="-10800000">
            <a:off x="16781776" y="8985882"/>
            <a:ext cx="955049" cy="955049"/>
          </a:xfrm>
          <a:custGeom>
            <a:avLst/>
            <a:gdLst/>
            <a:ahLst/>
            <a:cxnLst/>
            <a:rect l="l" t="t" r="r" b="b"/>
            <a:pathLst>
              <a:path w="955049" h="955049">
                <a:moveTo>
                  <a:pt x="0" y="0"/>
                </a:moveTo>
                <a:lnTo>
                  <a:pt x="955048" y="0"/>
                </a:lnTo>
                <a:lnTo>
                  <a:pt x="955048" y="955049"/>
                </a:lnTo>
                <a:lnTo>
                  <a:pt x="0" y="9550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381000" y="381000"/>
            <a:ext cx="955049" cy="955049"/>
          </a:xfrm>
          <a:custGeom>
            <a:avLst/>
            <a:gdLst/>
            <a:ahLst/>
            <a:cxnLst/>
            <a:rect l="l" t="t" r="r" b="b"/>
            <a:pathLst>
              <a:path w="955049" h="955049">
                <a:moveTo>
                  <a:pt x="0" y="0"/>
                </a:moveTo>
                <a:lnTo>
                  <a:pt x="955049" y="0"/>
                </a:lnTo>
                <a:lnTo>
                  <a:pt x="955049" y="955049"/>
                </a:lnTo>
                <a:lnTo>
                  <a:pt x="0" y="9550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5" name="Table 5"/>
          <p:cNvGraphicFramePr>
            <a:graphicFrameLocks noGrp="1"/>
          </p:cNvGraphicFramePr>
          <p:nvPr/>
        </p:nvGraphicFramePr>
        <p:xfrm>
          <a:off x="1666567" y="1502605"/>
          <a:ext cx="15306971" cy="8194331"/>
        </p:xfrm>
        <a:graphic>
          <a:graphicData uri="http://schemas.openxmlformats.org/drawingml/2006/table">
            <a:tbl>
              <a:tblPr/>
              <a:tblGrid>
                <a:gridCol w="4834021">
                  <a:extLst>
                    <a:ext uri="{9D8B030D-6E8A-4147-A177-3AD203B41FA5}">
                      <a16:colId xmlns:a16="http://schemas.microsoft.com/office/drawing/2014/main" val="20000"/>
                    </a:ext>
                  </a:extLst>
                </a:gridCol>
                <a:gridCol w="10472950">
                  <a:extLst>
                    <a:ext uri="{9D8B030D-6E8A-4147-A177-3AD203B41FA5}">
                      <a16:colId xmlns:a16="http://schemas.microsoft.com/office/drawing/2014/main" val="20001"/>
                    </a:ext>
                  </a:extLst>
                </a:gridCol>
              </a:tblGrid>
              <a:tr h="1031097">
                <a:tc>
                  <a:txBody>
                    <a:bodyPr/>
                    <a:lstStyle/>
                    <a:p>
                      <a:pPr algn="l">
                        <a:lnSpc>
                          <a:spcPts val="3779"/>
                        </a:lnSpc>
                        <a:defRPr/>
                      </a:pPr>
                      <a:r>
                        <a:rPr lang="en-US" sz="2699" b="1">
                          <a:solidFill>
                            <a:srgbClr val="000000"/>
                          </a:solidFill>
                          <a:latin typeface="Helvetica World Bold"/>
                          <a:ea typeface="Helvetica World Bold"/>
                          <a:cs typeface="Helvetica World Bold"/>
                          <a:sym typeface="Helvetica World Bold"/>
                        </a:rPr>
                        <a:t>Funcionalidad</a:t>
                      </a:r>
                      <a:endParaRPr lang="en-US" sz="1100"/>
                    </a:p>
                  </a:txBody>
                  <a:tcPr marL="142875" marR="142875" marT="142875" marB="142875" anchor="ctr">
                    <a:lnL w="19050" cap="flat" cmpd="sng" algn="ctr">
                      <a:solidFill>
                        <a:srgbClr val="0E1789"/>
                      </a:solidFill>
                      <a:prstDash val="solid"/>
                      <a:round/>
                      <a:headEnd type="none" w="med" len="med"/>
                      <a:tailEnd type="none" w="med" len="med"/>
                    </a:lnL>
                    <a:lnR w="19050" cap="flat" cmpd="sng" algn="ctr">
                      <a:solidFill>
                        <a:srgbClr val="0E1789"/>
                      </a:solidFill>
                      <a:prstDash val="solid"/>
                      <a:round/>
                      <a:headEnd type="none" w="med" len="med"/>
                      <a:tailEnd type="none" w="med" len="med"/>
                    </a:lnR>
                    <a:lnT w="19050" cap="flat" cmpd="sng" algn="ctr">
                      <a:solidFill>
                        <a:srgbClr val="0E1789"/>
                      </a:solidFill>
                      <a:prstDash val="solid"/>
                      <a:round/>
                      <a:headEnd type="none" w="med" len="med"/>
                      <a:tailEnd type="none" w="med" len="med"/>
                    </a:lnT>
                    <a:lnB w="19050" cap="flat" cmpd="sng" algn="ctr">
                      <a:solidFill>
                        <a:srgbClr val="0E1789"/>
                      </a:solidFill>
                      <a:prstDash val="solid"/>
                      <a:round/>
                      <a:headEnd type="none" w="med" len="med"/>
                      <a:tailEnd type="none" w="med" len="med"/>
                    </a:lnB>
                    <a:solidFill>
                      <a:srgbClr val="93FFA5"/>
                    </a:solidFill>
                  </a:tcPr>
                </a:tc>
                <a:tc>
                  <a:txBody>
                    <a:bodyPr/>
                    <a:lstStyle/>
                    <a:p>
                      <a:pPr algn="l">
                        <a:lnSpc>
                          <a:spcPts val="3779"/>
                        </a:lnSpc>
                        <a:defRPr/>
                      </a:pPr>
                      <a:r>
                        <a:rPr lang="en-US" sz="2699" b="1">
                          <a:solidFill>
                            <a:srgbClr val="000000"/>
                          </a:solidFill>
                          <a:latin typeface="Helvetica World Bold"/>
                          <a:ea typeface="Helvetica World Bold"/>
                          <a:cs typeface="Helvetica World Bold"/>
                          <a:sym typeface="Helvetica World Bold"/>
                        </a:rPr>
                        <a:t>Descripción</a:t>
                      </a:r>
                      <a:endParaRPr lang="en-US" sz="1100"/>
                    </a:p>
                  </a:txBody>
                  <a:tcPr marL="142875" marR="142875" marT="142875" marB="142875" anchor="ctr">
                    <a:lnL w="19050" cap="flat" cmpd="sng" algn="ctr">
                      <a:solidFill>
                        <a:srgbClr val="0E1789"/>
                      </a:solidFill>
                      <a:prstDash val="solid"/>
                      <a:round/>
                      <a:headEnd type="none" w="med" len="med"/>
                      <a:tailEnd type="none" w="med" len="med"/>
                    </a:lnL>
                    <a:lnR w="19050" cap="flat" cmpd="sng" algn="ctr">
                      <a:solidFill>
                        <a:srgbClr val="0E1789"/>
                      </a:solidFill>
                      <a:prstDash val="solid"/>
                      <a:round/>
                      <a:headEnd type="none" w="med" len="med"/>
                      <a:tailEnd type="none" w="med" len="med"/>
                    </a:lnR>
                    <a:lnT w="19050" cap="flat" cmpd="sng" algn="ctr">
                      <a:solidFill>
                        <a:srgbClr val="0E1789"/>
                      </a:solidFill>
                      <a:prstDash val="solid"/>
                      <a:round/>
                      <a:headEnd type="none" w="med" len="med"/>
                      <a:tailEnd type="none" w="med" len="med"/>
                    </a:lnT>
                    <a:lnB w="19050" cap="flat" cmpd="sng" algn="ctr">
                      <a:solidFill>
                        <a:srgbClr val="0E1789"/>
                      </a:solidFill>
                      <a:prstDash val="solid"/>
                      <a:round/>
                      <a:headEnd type="none" w="med" len="med"/>
                      <a:tailEnd type="none" w="med" len="med"/>
                    </a:lnB>
                    <a:solidFill>
                      <a:srgbClr val="93FFA5"/>
                    </a:solidFill>
                  </a:tcPr>
                </a:tc>
                <a:extLst>
                  <a:ext uri="{0D108BD9-81ED-4DB2-BD59-A6C34878D82A}">
                    <a16:rowId xmlns:a16="http://schemas.microsoft.com/office/drawing/2014/main" val="10000"/>
                  </a:ext>
                </a:extLst>
              </a:tr>
              <a:tr h="735134">
                <a:tc>
                  <a:txBody>
                    <a:bodyPr/>
                    <a:lstStyle/>
                    <a:p>
                      <a:pPr algn="l">
                        <a:lnSpc>
                          <a:spcPts val="2239"/>
                        </a:lnSpc>
                        <a:defRPr/>
                      </a:pPr>
                      <a:r>
                        <a:rPr lang="en-US" sz="1599" b="1">
                          <a:solidFill>
                            <a:srgbClr val="FFFFFF"/>
                          </a:solidFill>
                          <a:latin typeface="Helvetica World Bold"/>
                          <a:ea typeface="Helvetica World Bold"/>
                          <a:cs typeface="Helvetica World Bold"/>
                          <a:sym typeface="Helvetica World Bold"/>
                        </a:rPr>
                        <a:t>Registro y autenticación de usuarios</a:t>
                      </a:r>
                      <a:endParaRPr lang="en-US" sz="1100"/>
                    </a:p>
                  </a:txBody>
                  <a:tcPr marL="142875" marR="142875" marT="142875" marB="142875" anchor="ctr">
                    <a:lnL w="19050" cap="flat" cmpd="sng" algn="ctr">
                      <a:solidFill>
                        <a:srgbClr val="0E1789"/>
                      </a:solidFill>
                      <a:prstDash val="solid"/>
                      <a:round/>
                      <a:headEnd type="none" w="med" len="med"/>
                      <a:tailEnd type="none" w="med" len="med"/>
                    </a:lnL>
                    <a:lnR w="19050" cap="flat" cmpd="sng" algn="ctr">
                      <a:solidFill>
                        <a:srgbClr val="0E1789"/>
                      </a:solidFill>
                      <a:prstDash val="solid"/>
                      <a:round/>
                      <a:headEnd type="none" w="med" len="med"/>
                      <a:tailEnd type="none" w="med" len="med"/>
                    </a:lnR>
                    <a:lnT w="19050" cap="flat" cmpd="sng" algn="ctr">
                      <a:solidFill>
                        <a:srgbClr val="0E1789"/>
                      </a:solidFill>
                      <a:prstDash val="solid"/>
                      <a:round/>
                      <a:headEnd type="none" w="med" len="med"/>
                      <a:tailEnd type="none" w="med" len="med"/>
                    </a:lnT>
                    <a:lnB w="19050" cap="flat" cmpd="sng" algn="ctr">
                      <a:solidFill>
                        <a:srgbClr val="0E1789"/>
                      </a:solidFill>
                      <a:prstDash val="solid"/>
                      <a:round/>
                      <a:headEnd type="none" w="med" len="med"/>
                      <a:tailEnd type="none" w="med" len="med"/>
                    </a:lnB>
                    <a:solidFill>
                      <a:srgbClr val="000000"/>
                    </a:solidFill>
                  </a:tcPr>
                </a:tc>
                <a:tc>
                  <a:txBody>
                    <a:bodyPr/>
                    <a:lstStyle/>
                    <a:p>
                      <a:pPr algn="l">
                        <a:lnSpc>
                          <a:spcPts val="2239"/>
                        </a:lnSpc>
                        <a:defRPr/>
                      </a:pPr>
                      <a:r>
                        <a:rPr lang="en-US" sz="1599">
                          <a:solidFill>
                            <a:srgbClr val="FFFFFF"/>
                          </a:solidFill>
                          <a:latin typeface="Helvetica World"/>
                          <a:ea typeface="Helvetica World"/>
                          <a:cs typeface="Helvetica World"/>
                          <a:sym typeface="Helvetica World"/>
                        </a:rPr>
                        <a:t>Permite el acceso seguro de organizadores mediante validación de credenciales.</a:t>
                      </a:r>
                      <a:endParaRPr lang="en-US" sz="1100"/>
                    </a:p>
                  </a:txBody>
                  <a:tcPr marL="142875" marR="142875" marT="142875" marB="142875" anchor="ctr">
                    <a:lnL w="19050" cap="flat" cmpd="sng" algn="ctr">
                      <a:solidFill>
                        <a:srgbClr val="0E1789"/>
                      </a:solidFill>
                      <a:prstDash val="solid"/>
                      <a:round/>
                      <a:headEnd type="none" w="med" len="med"/>
                      <a:tailEnd type="none" w="med" len="med"/>
                    </a:lnL>
                    <a:lnR w="19050" cap="flat" cmpd="sng" algn="ctr">
                      <a:solidFill>
                        <a:srgbClr val="0E1789"/>
                      </a:solidFill>
                      <a:prstDash val="solid"/>
                      <a:round/>
                      <a:headEnd type="none" w="med" len="med"/>
                      <a:tailEnd type="none" w="med" len="med"/>
                    </a:lnR>
                    <a:lnT w="19050" cap="flat" cmpd="sng" algn="ctr">
                      <a:solidFill>
                        <a:srgbClr val="0E1789"/>
                      </a:solidFill>
                      <a:prstDash val="solid"/>
                      <a:round/>
                      <a:headEnd type="none" w="med" len="med"/>
                      <a:tailEnd type="none" w="med" len="med"/>
                    </a:lnT>
                    <a:lnB w="19050" cap="flat" cmpd="sng" algn="ctr">
                      <a:solidFill>
                        <a:srgbClr val="0E1789"/>
                      </a:solidFill>
                      <a:prstDash val="solid"/>
                      <a:round/>
                      <a:headEnd type="none" w="med" len="med"/>
                      <a:tailEnd type="none" w="med" len="med"/>
                    </a:lnB>
                    <a:solidFill>
                      <a:srgbClr val="000000"/>
                    </a:solidFill>
                  </a:tcPr>
                </a:tc>
                <a:extLst>
                  <a:ext uri="{0D108BD9-81ED-4DB2-BD59-A6C34878D82A}">
                    <a16:rowId xmlns:a16="http://schemas.microsoft.com/office/drawing/2014/main" val="10001"/>
                  </a:ext>
                </a:extLst>
              </a:tr>
              <a:tr h="983361">
                <a:tc>
                  <a:txBody>
                    <a:bodyPr/>
                    <a:lstStyle/>
                    <a:p>
                      <a:pPr algn="l">
                        <a:lnSpc>
                          <a:spcPts val="2239"/>
                        </a:lnSpc>
                        <a:defRPr/>
                      </a:pPr>
                      <a:r>
                        <a:rPr lang="en-US" sz="1599" b="1">
                          <a:solidFill>
                            <a:srgbClr val="FFFFFF"/>
                          </a:solidFill>
                          <a:latin typeface="Arimo Bold"/>
                          <a:ea typeface="Arimo Bold"/>
                          <a:cs typeface="Arimo Bold"/>
                          <a:sym typeface="Arimo Bold"/>
                        </a:rPr>
                        <a:t>Gestión de Torneos</a:t>
                      </a:r>
                      <a:endParaRPr lang="en-US" sz="1100"/>
                    </a:p>
                  </a:txBody>
                  <a:tcPr marL="142875" marR="142875" marT="142875" marB="142875" anchor="ctr">
                    <a:lnL w="19050" cap="flat" cmpd="sng" algn="ctr">
                      <a:solidFill>
                        <a:srgbClr val="0E1789"/>
                      </a:solidFill>
                      <a:prstDash val="solid"/>
                      <a:round/>
                      <a:headEnd type="none" w="med" len="med"/>
                      <a:tailEnd type="none" w="med" len="med"/>
                    </a:lnL>
                    <a:lnR w="19050" cap="flat" cmpd="sng" algn="ctr">
                      <a:solidFill>
                        <a:srgbClr val="0E1789"/>
                      </a:solidFill>
                      <a:prstDash val="solid"/>
                      <a:round/>
                      <a:headEnd type="none" w="med" len="med"/>
                      <a:tailEnd type="none" w="med" len="med"/>
                    </a:lnR>
                    <a:lnT w="19050" cap="flat" cmpd="sng" algn="ctr">
                      <a:solidFill>
                        <a:srgbClr val="0E1789"/>
                      </a:solidFill>
                      <a:prstDash val="solid"/>
                      <a:round/>
                      <a:headEnd type="none" w="med" len="med"/>
                      <a:tailEnd type="none" w="med" len="med"/>
                    </a:lnT>
                    <a:lnB w="19050" cap="flat" cmpd="sng" algn="ctr">
                      <a:solidFill>
                        <a:srgbClr val="0E1789"/>
                      </a:solidFill>
                      <a:prstDash val="solid"/>
                      <a:round/>
                      <a:headEnd type="none" w="med" len="med"/>
                      <a:tailEnd type="none" w="med" len="med"/>
                    </a:lnB>
                    <a:solidFill>
                      <a:srgbClr val="000000"/>
                    </a:solidFill>
                  </a:tcPr>
                </a:tc>
                <a:tc>
                  <a:txBody>
                    <a:bodyPr/>
                    <a:lstStyle/>
                    <a:p>
                      <a:pPr algn="l">
                        <a:lnSpc>
                          <a:spcPts val="2239"/>
                        </a:lnSpc>
                        <a:defRPr/>
                      </a:pPr>
                      <a:r>
                        <a:rPr lang="en-US" sz="1599">
                          <a:solidFill>
                            <a:srgbClr val="FFFFFF"/>
                          </a:solidFill>
                          <a:latin typeface="Helvetica World"/>
                          <a:ea typeface="Helvetica World"/>
                          <a:cs typeface="Helvetica World"/>
                          <a:sym typeface="Helvetica World"/>
                        </a:rPr>
                        <a:t>Permite registrar torneos con su respectivo nombre, modalidad, categoría, fechas de inicio y fin, cantidad de premiados y monto del premio. Además, gestiona su estado: Abierto, En curso o Finalizado.</a:t>
                      </a:r>
                      <a:endParaRPr lang="en-US" sz="1100"/>
                    </a:p>
                  </a:txBody>
                  <a:tcPr marL="142875" marR="142875" marT="142875" marB="142875" anchor="ctr">
                    <a:lnL w="19050" cap="flat" cmpd="sng" algn="ctr">
                      <a:solidFill>
                        <a:srgbClr val="0E1789"/>
                      </a:solidFill>
                      <a:prstDash val="solid"/>
                      <a:round/>
                      <a:headEnd type="none" w="med" len="med"/>
                      <a:tailEnd type="none" w="med" len="med"/>
                    </a:lnL>
                    <a:lnR w="19050" cap="flat" cmpd="sng" algn="ctr">
                      <a:solidFill>
                        <a:srgbClr val="0E1789"/>
                      </a:solidFill>
                      <a:prstDash val="solid"/>
                      <a:round/>
                      <a:headEnd type="none" w="med" len="med"/>
                      <a:tailEnd type="none" w="med" len="med"/>
                    </a:lnR>
                    <a:lnT w="19050" cap="flat" cmpd="sng" algn="ctr">
                      <a:solidFill>
                        <a:srgbClr val="0E1789"/>
                      </a:solidFill>
                      <a:prstDash val="solid"/>
                      <a:round/>
                      <a:headEnd type="none" w="med" len="med"/>
                      <a:tailEnd type="none" w="med" len="med"/>
                    </a:lnT>
                    <a:lnB w="19050" cap="flat" cmpd="sng" algn="ctr">
                      <a:solidFill>
                        <a:srgbClr val="0E1789"/>
                      </a:solidFill>
                      <a:prstDash val="solid"/>
                      <a:round/>
                      <a:headEnd type="none" w="med" len="med"/>
                      <a:tailEnd type="none" w="med" len="med"/>
                    </a:lnB>
                    <a:solidFill>
                      <a:srgbClr val="000000"/>
                    </a:solidFill>
                  </a:tcPr>
                </a:tc>
                <a:extLst>
                  <a:ext uri="{0D108BD9-81ED-4DB2-BD59-A6C34878D82A}">
                    <a16:rowId xmlns:a16="http://schemas.microsoft.com/office/drawing/2014/main" val="10002"/>
                  </a:ext>
                </a:extLst>
              </a:tr>
              <a:tr h="909819">
                <a:tc>
                  <a:txBody>
                    <a:bodyPr/>
                    <a:lstStyle/>
                    <a:p>
                      <a:pPr algn="l">
                        <a:lnSpc>
                          <a:spcPts val="2239"/>
                        </a:lnSpc>
                        <a:defRPr/>
                      </a:pPr>
                      <a:r>
                        <a:rPr lang="en-US" sz="1599" b="1" u="none" strike="noStrike">
                          <a:solidFill>
                            <a:srgbClr val="FFFFFF"/>
                          </a:solidFill>
                          <a:latin typeface="Arimo Bold"/>
                          <a:ea typeface="Arimo Bold"/>
                          <a:cs typeface="Arimo Bold"/>
                          <a:sym typeface="Arimo Bold"/>
                        </a:rPr>
                        <a:t>Inscripción de equipos y jugadores</a:t>
                      </a:r>
                      <a:endParaRPr lang="en-US" sz="1100"/>
                    </a:p>
                  </a:txBody>
                  <a:tcPr marL="142875" marR="142875" marT="142875" marB="142875" anchor="ctr">
                    <a:lnL w="19050" cap="flat" cmpd="sng" algn="ctr">
                      <a:solidFill>
                        <a:srgbClr val="0E1789"/>
                      </a:solidFill>
                      <a:prstDash val="solid"/>
                      <a:round/>
                      <a:headEnd type="none" w="med" len="med"/>
                      <a:tailEnd type="none" w="med" len="med"/>
                    </a:lnL>
                    <a:lnR w="19050" cap="flat" cmpd="sng" algn="ctr">
                      <a:solidFill>
                        <a:srgbClr val="0E1789"/>
                      </a:solidFill>
                      <a:prstDash val="solid"/>
                      <a:round/>
                      <a:headEnd type="none" w="med" len="med"/>
                      <a:tailEnd type="none" w="med" len="med"/>
                    </a:lnR>
                    <a:lnT w="19050" cap="flat" cmpd="sng" algn="ctr">
                      <a:solidFill>
                        <a:srgbClr val="0E1789"/>
                      </a:solidFill>
                      <a:prstDash val="solid"/>
                      <a:round/>
                      <a:headEnd type="none" w="med" len="med"/>
                      <a:tailEnd type="none" w="med" len="med"/>
                    </a:lnT>
                    <a:lnB w="19050" cap="flat" cmpd="sng" algn="ctr">
                      <a:solidFill>
                        <a:srgbClr val="0E1789"/>
                      </a:solidFill>
                      <a:prstDash val="solid"/>
                      <a:round/>
                      <a:headEnd type="none" w="med" len="med"/>
                      <a:tailEnd type="none" w="med" len="med"/>
                    </a:lnB>
                    <a:solidFill>
                      <a:srgbClr val="000000"/>
                    </a:solidFill>
                  </a:tcPr>
                </a:tc>
                <a:tc>
                  <a:txBody>
                    <a:bodyPr/>
                    <a:lstStyle/>
                    <a:p>
                      <a:pPr algn="l">
                        <a:lnSpc>
                          <a:spcPts val="2239"/>
                        </a:lnSpc>
                        <a:defRPr/>
                      </a:pPr>
                      <a:r>
                        <a:rPr lang="en-US" sz="1599" u="none" strike="noStrike">
                          <a:solidFill>
                            <a:srgbClr val="FFFFFF"/>
                          </a:solidFill>
                          <a:latin typeface="Arimo"/>
                          <a:ea typeface="Arimo"/>
                          <a:cs typeface="Arimo"/>
                          <a:sym typeface="Arimo"/>
                        </a:rPr>
                        <a:t>Facilita el registro de equipos participantes con sus datos de contacto, y la inscripción de jugadores asociados a un equipo. Cada jugador se registra con su información personal y siempre está vinculado a un equipo.</a:t>
                      </a:r>
                      <a:endParaRPr lang="en-US" sz="1100"/>
                    </a:p>
                  </a:txBody>
                  <a:tcPr marL="142875" marR="142875" marT="142875" marB="142875" anchor="ctr">
                    <a:lnL w="19050" cap="flat" cmpd="sng" algn="ctr">
                      <a:solidFill>
                        <a:srgbClr val="0E1789"/>
                      </a:solidFill>
                      <a:prstDash val="solid"/>
                      <a:round/>
                      <a:headEnd type="none" w="med" len="med"/>
                      <a:tailEnd type="none" w="med" len="med"/>
                    </a:lnL>
                    <a:lnR w="19050" cap="flat" cmpd="sng" algn="ctr">
                      <a:solidFill>
                        <a:srgbClr val="0E1789"/>
                      </a:solidFill>
                      <a:prstDash val="solid"/>
                      <a:round/>
                      <a:headEnd type="none" w="med" len="med"/>
                      <a:tailEnd type="none" w="med" len="med"/>
                    </a:lnR>
                    <a:lnT w="19050" cap="flat" cmpd="sng" algn="ctr">
                      <a:solidFill>
                        <a:srgbClr val="0E1789"/>
                      </a:solidFill>
                      <a:prstDash val="solid"/>
                      <a:round/>
                      <a:headEnd type="none" w="med" len="med"/>
                      <a:tailEnd type="none" w="med" len="med"/>
                    </a:lnT>
                    <a:lnB w="19050" cap="flat" cmpd="sng" algn="ctr">
                      <a:solidFill>
                        <a:srgbClr val="0E1789"/>
                      </a:solidFill>
                      <a:prstDash val="solid"/>
                      <a:round/>
                      <a:headEnd type="none" w="med" len="med"/>
                      <a:tailEnd type="none" w="med" len="med"/>
                    </a:lnB>
                    <a:solidFill>
                      <a:srgbClr val="000000"/>
                    </a:solidFill>
                  </a:tcPr>
                </a:tc>
                <a:extLst>
                  <a:ext uri="{0D108BD9-81ED-4DB2-BD59-A6C34878D82A}">
                    <a16:rowId xmlns:a16="http://schemas.microsoft.com/office/drawing/2014/main" val="10003"/>
                  </a:ext>
                </a:extLst>
              </a:tr>
              <a:tr h="906984">
                <a:tc>
                  <a:txBody>
                    <a:bodyPr/>
                    <a:lstStyle/>
                    <a:p>
                      <a:pPr algn="l">
                        <a:lnSpc>
                          <a:spcPts val="2239"/>
                        </a:lnSpc>
                        <a:defRPr/>
                      </a:pPr>
                      <a:r>
                        <a:rPr lang="en-US" sz="1599" b="1" u="none" strike="noStrike">
                          <a:solidFill>
                            <a:srgbClr val="FFFFFF"/>
                          </a:solidFill>
                          <a:latin typeface="Arimo Bold"/>
                          <a:ea typeface="Arimo Bold"/>
                          <a:cs typeface="Arimo Bold"/>
                          <a:sym typeface="Arimo Bold"/>
                        </a:rPr>
                        <a:t>Generación automática del fixture</a:t>
                      </a:r>
                      <a:endParaRPr lang="en-US" sz="1100"/>
                    </a:p>
                  </a:txBody>
                  <a:tcPr marL="142875" marR="142875" marT="142875" marB="142875" anchor="ctr">
                    <a:lnL w="19050" cap="flat" cmpd="sng" algn="ctr">
                      <a:solidFill>
                        <a:srgbClr val="0E1789"/>
                      </a:solidFill>
                      <a:prstDash val="solid"/>
                      <a:round/>
                      <a:headEnd type="none" w="med" len="med"/>
                      <a:tailEnd type="none" w="med" len="med"/>
                    </a:lnL>
                    <a:lnR w="19050" cap="flat" cmpd="sng" algn="ctr">
                      <a:solidFill>
                        <a:srgbClr val="0E1789"/>
                      </a:solidFill>
                      <a:prstDash val="solid"/>
                      <a:round/>
                      <a:headEnd type="none" w="med" len="med"/>
                      <a:tailEnd type="none" w="med" len="med"/>
                    </a:lnR>
                    <a:lnT w="19050" cap="flat" cmpd="sng" algn="ctr">
                      <a:solidFill>
                        <a:srgbClr val="0E1789"/>
                      </a:solidFill>
                      <a:prstDash val="solid"/>
                      <a:round/>
                      <a:headEnd type="none" w="med" len="med"/>
                      <a:tailEnd type="none" w="med" len="med"/>
                    </a:lnT>
                    <a:lnB w="19050" cap="flat" cmpd="sng" algn="ctr">
                      <a:solidFill>
                        <a:srgbClr val="0E1789"/>
                      </a:solidFill>
                      <a:prstDash val="solid"/>
                      <a:round/>
                      <a:headEnd type="none" w="med" len="med"/>
                      <a:tailEnd type="none" w="med" len="med"/>
                    </a:lnB>
                    <a:solidFill>
                      <a:srgbClr val="000000"/>
                    </a:solidFill>
                  </a:tcPr>
                </a:tc>
                <a:tc>
                  <a:txBody>
                    <a:bodyPr/>
                    <a:lstStyle/>
                    <a:p>
                      <a:pPr algn="l">
                        <a:lnSpc>
                          <a:spcPts val="2239"/>
                        </a:lnSpc>
                        <a:defRPr/>
                      </a:pPr>
                      <a:r>
                        <a:rPr lang="en-US" sz="1599" u="none" strike="noStrike">
                          <a:solidFill>
                            <a:srgbClr val="FFFFFF"/>
                          </a:solidFill>
                          <a:latin typeface="Arimo"/>
                          <a:ea typeface="Arimo"/>
                          <a:cs typeface="Arimo"/>
                          <a:sym typeface="Arimo"/>
                        </a:rPr>
                        <a:t>El sistema crea automáticamente el calendario de partidos (fixture) bajo un formato de eliminación directa, respetando el número de equipos inscritos y distribuyendo partidos por orden y cancha.</a:t>
                      </a:r>
                      <a:endParaRPr lang="en-US" sz="1100"/>
                    </a:p>
                  </a:txBody>
                  <a:tcPr marL="142875" marR="142875" marT="142875" marB="142875" anchor="ctr">
                    <a:lnL w="19050" cap="flat" cmpd="sng" algn="ctr">
                      <a:solidFill>
                        <a:srgbClr val="0E1789"/>
                      </a:solidFill>
                      <a:prstDash val="solid"/>
                      <a:round/>
                      <a:headEnd type="none" w="med" len="med"/>
                      <a:tailEnd type="none" w="med" len="med"/>
                    </a:lnL>
                    <a:lnR w="19050" cap="flat" cmpd="sng" algn="ctr">
                      <a:solidFill>
                        <a:srgbClr val="0E1789"/>
                      </a:solidFill>
                      <a:prstDash val="solid"/>
                      <a:round/>
                      <a:headEnd type="none" w="med" len="med"/>
                      <a:tailEnd type="none" w="med" len="med"/>
                    </a:lnR>
                    <a:lnT w="19050" cap="flat" cmpd="sng" algn="ctr">
                      <a:solidFill>
                        <a:srgbClr val="0E1789"/>
                      </a:solidFill>
                      <a:prstDash val="solid"/>
                      <a:round/>
                      <a:headEnd type="none" w="med" len="med"/>
                      <a:tailEnd type="none" w="med" len="med"/>
                    </a:lnT>
                    <a:lnB w="19050" cap="flat" cmpd="sng" algn="ctr">
                      <a:solidFill>
                        <a:srgbClr val="0E1789"/>
                      </a:solidFill>
                      <a:prstDash val="solid"/>
                      <a:round/>
                      <a:headEnd type="none" w="med" len="med"/>
                      <a:tailEnd type="none" w="med" len="med"/>
                    </a:lnB>
                    <a:solidFill>
                      <a:srgbClr val="000000"/>
                    </a:solidFill>
                  </a:tcPr>
                </a:tc>
                <a:extLst>
                  <a:ext uri="{0D108BD9-81ED-4DB2-BD59-A6C34878D82A}">
                    <a16:rowId xmlns:a16="http://schemas.microsoft.com/office/drawing/2014/main" val="10004"/>
                  </a:ext>
                </a:extLst>
              </a:tr>
              <a:tr h="906984">
                <a:tc>
                  <a:txBody>
                    <a:bodyPr/>
                    <a:lstStyle/>
                    <a:p>
                      <a:pPr algn="l">
                        <a:lnSpc>
                          <a:spcPts val="2239"/>
                        </a:lnSpc>
                        <a:defRPr/>
                      </a:pPr>
                      <a:r>
                        <a:rPr lang="en-US" sz="1599" b="1" u="none" strike="noStrike">
                          <a:solidFill>
                            <a:srgbClr val="FFFFFF"/>
                          </a:solidFill>
                          <a:latin typeface="Arimo Bold"/>
                          <a:ea typeface="Arimo Bold"/>
                          <a:cs typeface="Arimo Bold"/>
                          <a:sym typeface="Arimo Bold"/>
                        </a:rPr>
                        <a:t>Registro de resultados y estadísticas</a:t>
                      </a:r>
                      <a:endParaRPr lang="en-US" sz="1100"/>
                    </a:p>
                  </a:txBody>
                  <a:tcPr marL="142875" marR="142875" marT="142875" marB="142875" anchor="ctr">
                    <a:lnL w="19050" cap="flat" cmpd="sng" algn="ctr">
                      <a:solidFill>
                        <a:srgbClr val="0E1789"/>
                      </a:solidFill>
                      <a:prstDash val="solid"/>
                      <a:round/>
                      <a:headEnd type="none" w="med" len="med"/>
                      <a:tailEnd type="none" w="med" len="med"/>
                    </a:lnL>
                    <a:lnR w="19050" cap="flat" cmpd="sng" algn="ctr">
                      <a:solidFill>
                        <a:srgbClr val="0E1789"/>
                      </a:solidFill>
                      <a:prstDash val="solid"/>
                      <a:round/>
                      <a:headEnd type="none" w="med" len="med"/>
                      <a:tailEnd type="none" w="med" len="med"/>
                    </a:lnR>
                    <a:lnT w="19050" cap="flat" cmpd="sng" algn="ctr">
                      <a:solidFill>
                        <a:srgbClr val="0E1789"/>
                      </a:solidFill>
                      <a:prstDash val="solid"/>
                      <a:round/>
                      <a:headEnd type="none" w="med" len="med"/>
                      <a:tailEnd type="none" w="med" len="med"/>
                    </a:lnT>
                    <a:lnB w="19050" cap="flat" cmpd="sng" algn="ctr">
                      <a:solidFill>
                        <a:srgbClr val="0E1789"/>
                      </a:solidFill>
                      <a:prstDash val="solid"/>
                      <a:round/>
                      <a:headEnd type="none" w="med" len="med"/>
                      <a:tailEnd type="none" w="med" len="med"/>
                    </a:lnB>
                    <a:solidFill>
                      <a:srgbClr val="000000"/>
                    </a:solidFill>
                  </a:tcPr>
                </a:tc>
                <a:tc>
                  <a:txBody>
                    <a:bodyPr/>
                    <a:lstStyle/>
                    <a:p>
                      <a:pPr algn="l">
                        <a:lnSpc>
                          <a:spcPts val="2239"/>
                        </a:lnSpc>
                        <a:defRPr/>
                      </a:pPr>
                      <a:r>
                        <a:rPr lang="en-US" sz="1599">
                          <a:solidFill>
                            <a:srgbClr val="FFFFFF"/>
                          </a:solidFill>
                          <a:latin typeface="Arimo"/>
                          <a:ea typeface="Arimo"/>
                          <a:cs typeface="Arimo"/>
                          <a:sym typeface="Arimo"/>
                        </a:rPr>
                        <a:t>Pe</a:t>
                      </a:r>
                      <a:r>
                        <a:rPr lang="en-US" sz="1599" u="none" strike="noStrike">
                          <a:solidFill>
                            <a:srgbClr val="FFFFFF"/>
                          </a:solidFill>
                          <a:latin typeface="Arimo"/>
                          <a:ea typeface="Arimo"/>
                          <a:cs typeface="Arimo"/>
                          <a:sym typeface="Arimo"/>
                        </a:rPr>
                        <a:t>rmite registrar los resultados de cada partido, asignar automáticamente al equipo ganador y avanzar de ronda. También permite ingresar estadísticas individuales por jugador: goles, asistencias y faltas.</a:t>
                      </a:r>
                      <a:endParaRPr lang="en-US" sz="1100"/>
                    </a:p>
                  </a:txBody>
                  <a:tcPr marL="142875" marR="142875" marT="142875" marB="142875" anchor="ctr">
                    <a:lnL w="19050" cap="flat" cmpd="sng" algn="ctr">
                      <a:solidFill>
                        <a:srgbClr val="0E1789"/>
                      </a:solidFill>
                      <a:prstDash val="solid"/>
                      <a:round/>
                      <a:headEnd type="none" w="med" len="med"/>
                      <a:tailEnd type="none" w="med" len="med"/>
                    </a:lnL>
                    <a:lnR w="19050" cap="flat" cmpd="sng" algn="ctr">
                      <a:solidFill>
                        <a:srgbClr val="0E1789"/>
                      </a:solidFill>
                      <a:prstDash val="solid"/>
                      <a:round/>
                      <a:headEnd type="none" w="med" len="med"/>
                      <a:tailEnd type="none" w="med" len="med"/>
                    </a:lnR>
                    <a:lnT w="19050" cap="flat" cmpd="sng" algn="ctr">
                      <a:solidFill>
                        <a:srgbClr val="0E1789"/>
                      </a:solidFill>
                      <a:prstDash val="solid"/>
                      <a:round/>
                      <a:headEnd type="none" w="med" len="med"/>
                      <a:tailEnd type="none" w="med" len="med"/>
                    </a:lnT>
                    <a:lnB w="19050" cap="flat" cmpd="sng" algn="ctr">
                      <a:solidFill>
                        <a:srgbClr val="0E1789"/>
                      </a:solidFill>
                      <a:prstDash val="solid"/>
                      <a:round/>
                      <a:headEnd type="none" w="med" len="med"/>
                      <a:tailEnd type="none" w="med" len="med"/>
                    </a:lnB>
                    <a:solidFill>
                      <a:srgbClr val="000000"/>
                    </a:solidFill>
                  </a:tcPr>
                </a:tc>
                <a:extLst>
                  <a:ext uri="{0D108BD9-81ED-4DB2-BD59-A6C34878D82A}">
                    <a16:rowId xmlns:a16="http://schemas.microsoft.com/office/drawing/2014/main" val="10005"/>
                  </a:ext>
                </a:extLst>
              </a:tr>
              <a:tr h="906984">
                <a:tc>
                  <a:txBody>
                    <a:bodyPr/>
                    <a:lstStyle/>
                    <a:p>
                      <a:pPr algn="l">
                        <a:lnSpc>
                          <a:spcPts val="2239"/>
                        </a:lnSpc>
                        <a:defRPr/>
                      </a:pPr>
                      <a:r>
                        <a:rPr lang="en-US" sz="1599" b="1">
                          <a:solidFill>
                            <a:srgbClr val="FFFFFF"/>
                          </a:solidFill>
                          <a:latin typeface="Open Sans Bold"/>
                          <a:ea typeface="Open Sans Bold"/>
                          <a:cs typeface="Open Sans Bold"/>
                          <a:sym typeface="Open Sans Bold"/>
                        </a:rPr>
                        <a:t>Resumen del torneo</a:t>
                      </a:r>
                      <a:endParaRPr lang="en-US" sz="1100"/>
                    </a:p>
                  </a:txBody>
                  <a:tcPr marL="142875" marR="142875" marT="142875" marB="142875" anchor="ctr">
                    <a:lnL w="19050" cap="flat" cmpd="sng" algn="ctr">
                      <a:solidFill>
                        <a:srgbClr val="0E1789"/>
                      </a:solidFill>
                      <a:prstDash val="solid"/>
                      <a:round/>
                      <a:headEnd type="none" w="med" len="med"/>
                      <a:tailEnd type="none" w="med" len="med"/>
                    </a:lnL>
                    <a:lnR w="19050" cap="flat" cmpd="sng" algn="ctr">
                      <a:solidFill>
                        <a:srgbClr val="0E1789"/>
                      </a:solidFill>
                      <a:prstDash val="solid"/>
                      <a:round/>
                      <a:headEnd type="none" w="med" len="med"/>
                      <a:tailEnd type="none" w="med" len="med"/>
                    </a:lnR>
                    <a:lnT w="19050" cap="flat" cmpd="sng" algn="ctr">
                      <a:solidFill>
                        <a:srgbClr val="0E1789"/>
                      </a:solidFill>
                      <a:prstDash val="solid"/>
                      <a:round/>
                      <a:headEnd type="none" w="med" len="med"/>
                      <a:tailEnd type="none" w="med" len="med"/>
                    </a:lnT>
                    <a:lnB w="19050" cap="flat" cmpd="sng" algn="ctr">
                      <a:solidFill>
                        <a:srgbClr val="0E1789"/>
                      </a:solidFill>
                      <a:prstDash val="solid"/>
                      <a:round/>
                      <a:headEnd type="none" w="med" len="med"/>
                      <a:tailEnd type="none" w="med" len="med"/>
                    </a:lnB>
                    <a:solidFill>
                      <a:srgbClr val="000000"/>
                    </a:solidFill>
                  </a:tcPr>
                </a:tc>
                <a:tc>
                  <a:txBody>
                    <a:bodyPr/>
                    <a:lstStyle/>
                    <a:p>
                      <a:pPr algn="l">
                        <a:lnSpc>
                          <a:spcPts val="2239"/>
                        </a:lnSpc>
                        <a:defRPr/>
                      </a:pPr>
                      <a:r>
                        <a:rPr lang="en-US" sz="1599">
                          <a:solidFill>
                            <a:srgbClr val="FFFFFF"/>
                          </a:solidFill>
                          <a:latin typeface="Arimo"/>
                          <a:ea typeface="Arimo"/>
                          <a:cs typeface="Arimo"/>
                          <a:sym typeface="Arimo"/>
                        </a:rPr>
                        <a:t>Muestra en cualquier momento el resumen del torneo, incluyendo partidos disputados, goles, ganadores, tabla de posiciones y top de goleadores.</a:t>
                      </a:r>
                      <a:endParaRPr lang="en-US" sz="1100"/>
                    </a:p>
                  </a:txBody>
                  <a:tcPr marL="142875" marR="142875" marT="142875" marB="142875" anchor="ctr">
                    <a:lnL w="19050" cap="flat" cmpd="sng" algn="ctr">
                      <a:solidFill>
                        <a:srgbClr val="0E1789"/>
                      </a:solidFill>
                      <a:prstDash val="solid"/>
                      <a:round/>
                      <a:headEnd type="none" w="med" len="med"/>
                      <a:tailEnd type="none" w="med" len="med"/>
                    </a:lnL>
                    <a:lnR w="19050" cap="flat" cmpd="sng" algn="ctr">
                      <a:solidFill>
                        <a:srgbClr val="0E1789"/>
                      </a:solidFill>
                      <a:prstDash val="solid"/>
                      <a:round/>
                      <a:headEnd type="none" w="med" len="med"/>
                      <a:tailEnd type="none" w="med" len="med"/>
                    </a:lnR>
                    <a:lnT w="19050" cap="flat" cmpd="sng" algn="ctr">
                      <a:solidFill>
                        <a:srgbClr val="0E1789"/>
                      </a:solidFill>
                      <a:prstDash val="solid"/>
                      <a:round/>
                      <a:headEnd type="none" w="med" len="med"/>
                      <a:tailEnd type="none" w="med" len="med"/>
                    </a:lnT>
                    <a:lnB w="19050" cap="flat" cmpd="sng" algn="ctr">
                      <a:solidFill>
                        <a:srgbClr val="0E1789"/>
                      </a:solidFill>
                      <a:prstDash val="solid"/>
                      <a:round/>
                      <a:headEnd type="none" w="med" len="med"/>
                      <a:tailEnd type="none" w="med" len="med"/>
                    </a:lnB>
                    <a:solidFill>
                      <a:srgbClr val="000000"/>
                    </a:solidFill>
                  </a:tcPr>
                </a:tc>
                <a:extLst>
                  <a:ext uri="{0D108BD9-81ED-4DB2-BD59-A6C34878D82A}">
                    <a16:rowId xmlns:a16="http://schemas.microsoft.com/office/drawing/2014/main" val="10006"/>
                  </a:ext>
                </a:extLst>
              </a:tr>
              <a:tr h="906984">
                <a:tc>
                  <a:txBody>
                    <a:bodyPr/>
                    <a:lstStyle/>
                    <a:p>
                      <a:pPr algn="l">
                        <a:lnSpc>
                          <a:spcPts val="2239"/>
                        </a:lnSpc>
                        <a:defRPr/>
                      </a:pPr>
                      <a:r>
                        <a:rPr lang="en-US" sz="1599" b="1" u="none" strike="noStrike">
                          <a:solidFill>
                            <a:srgbClr val="FFFFFF"/>
                          </a:solidFill>
                          <a:latin typeface="Arimo Bold"/>
                          <a:ea typeface="Arimo Bold"/>
                          <a:cs typeface="Arimo Bold"/>
                          <a:sym typeface="Arimo Bold"/>
                        </a:rPr>
                        <a:t>Visualización de reportes</a:t>
                      </a:r>
                      <a:endParaRPr lang="en-US" sz="1100"/>
                    </a:p>
                  </a:txBody>
                  <a:tcPr marL="142875" marR="142875" marT="142875" marB="142875" anchor="ctr">
                    <a:lnL w="19050" cap="flat" cmpd="sng" algn="ctr">
                      <a:solidFill>
                        <a:srgbClr val="0E1789"/>
                      </a:solidFill>
                      <a:prstDash val="solid"/>
                      <a:round/>
                      <a:headEnd type="none" w="med" len="med"/>
                      <a:tailEnd type="none" w="med" len="med"/>
                    </a:lnL>
                    <a:lnR w="19050" cap="flat" cmpd="sng" algn="ctr">
                      <a:solidFill>
                        <a:srgbClr val="0E1789"/>
                      </a:solidFill>
                      <a:prstDash val="solid"/>
                      <a:round/>
                      <a:headEnd type="none" w="med" len="med"/>
                      <a:tailEnd type="none" w="med" len="med"/>
                    </a:lnR>
                    <a:lnT w="19050" cap="flat" cmpd="sng" algn="ctr">
                      <a:solidFill>
                        <a:srgbClr val="0E1789"/>
                      </a:solidFill>
                      <a:prstDash val="solid"/>
                      <a:round/>
                      <a:headEnd type="none" w="med" len="med"/>
                      <a:tailEnd type="none" w="med" len="med"/>
                    </a:lnT>
                    <a:lnB w="19050" cap="flat" cmpd="sng" algn="ctr">
                      <a:solidFill>
                        <a:srgbClr val="0E1789"/>
                      </a:solidFill>
                      <a:prstDash val="solid"/>
                      <a:round/>
                      <a:headEnd type="none" w="med" len="med"/>
                      <a:tailEnd type="none" w="med" len="med"/>
                    </a:lnB>
                    <a:solidFill>
                      <a:srgbClr val="000000"/>
                    </a:solidFill>
                  </a:tcPr>
                </a:tc>
                <a:tc>
                  <a:txBody>
                    <a:bodyPr/>
                    <a:lstStyle/>
                    <a:p>
                      <a:pPr algn="l">
                        <a:lnSpc>
                          <a:spcPts val="2239"/>
                        </a:lnSpc>
                        <a:defRPr/>
                      </a:pPr>
                      <a:r>
                        <a:rPr lang="en-US" sz="1599" u="none" strike="noStrike">
                          <a:solidFill>
                            <a:srgbClr val="FFFFFF"/>
                          </a:solidFill>
                          <a:latin typeface="Arimo"/>
                          <a:ea typeface="Arimo"/>
                          <a:cs typeface="Arimo"/>
                          <a:sym typeface="Arimo"/>
                        </a:rPr>
                        <a:t>Incluye reportes estadísticos como equipos con mejor diferencia de goles, jugadores con más asistencias, promedio de goles por partido por torneo, ranking de equipos por efectividad, top 10 goleadores por torneo</a:t>
                      </a:r>
                      <a:endParaRPr lang="en-US" sz="1100"/>
                    </a:p>
                  </a:txBody>
                  <a:tcPr marL="142875" marR="142875" marT="142875" marB="142875" anchor="ctr">
                    <a:lnL w="19050" cap="flat" cmpd="sng" algn="ctr">
                      <a:solidFill>
                        <a:srgbClr val="0E1789"/>
                      </a:solidFill>
                      <a:prstDash val="solid"/>
                      <a:round/>
                      <a:headEnd type="none" w="med" len="med"/>
                      <a:tailEnd type="none" w="med" len="med"/>
                    </a:lnL>
                    <a:lnR w="19050" cap="flat" cmpd="sng" algn="ctr">
                      <a:solidFill>
                        <a:srgbClr val="0E1789"/>
                      </a:solidFill>
                      <a:prstDash val="solid"/>
                      <a:round/>
                      <a:headEnd type="none" w="med" len="med"/>
                      <a:tailEnd type="none" w="med" len="med"/>
                    </a:lnR>
                    <a:lnT w="19050" cap="flat" cmpd="sng" algn="ctr">
                      <a:solidFill>
                        <a:srgbClr val="0E1789"/>
                      </a:solidFill>
                      <a:prstDash val="solid"/>
                      <a:round/>
                      <a:headEnd type="none" w="med" len="med"/>
                      <a:tailEnd type="none" w="med" len="med"/>
                    </a:lnT>
                    <a:lnB w="19050" cap="flat" cmpd="sng" algn="ctr">
                      <a:solidFill>
                        <a:srgbClr val="0E1789"/>
                      </a:solidFill>
                      <a:prstDash val="solid"/>
                      <a:round/>
                      <a:headEnd type="none" w="med" len="med"/>
                      <a:tailEnd type="none" w="med" len="med"/>
                    </a:lnB>
                    <a:solidFill>
                      <a:srgbClr val="000000"/>
                    </a:solidFill>
                  </a:tcPr>
                </a:tc>
                <a:extLst>
                  <a:ext uri="{0D108BD9-81ED-4DB2-BD59-A6C34878D82A}">
                    <a16:rowId xmlns:a16="http://schemas.microsoft.com/office/drawing/2014/main" val="10007"/>
                  </a:ext>
                </a:extLst>
              </a:tr>
              <a:tr h="906984">
                <a:tc>
                  <a:txBody>
                    <a:bodyPr/>
                    <a:lstStyle/>
                    <a:p>
                      <a:pPr algn="l">
                        <a:lnSpc>
                          <a:spcPts val="2239"/>
                        </a:lnSpc>
                        <a:defRPr/>
                      </a:pPr>
                      <a:r>
                        <a:rPr lang="en-US" sz="1599" b="1" u="none" strike="noStrike">
                          <a:solidFill>
                            <a:srgbClr val="FFFFFF"/>
                          </a:solidFill>
                          <a:latin typeface="Arimo Bold"/>
                          <a:ea typeface="Arimo Bold"/>
                          <a:cs typeface="Arimo Bold"/>
                          <a:sym typeface="Arimo Bold"/>
                        </a:rPr>
                        <a:t>Gestión de múltiples torneos simultáneos</a:t>
                      </a:r>
                      <a:endParaRPr lang="en-US" sz="1100"/>
                    </a:p>
                  </a:txBody>
                  <a:tcPr marL="142875" marR="142875" marT="142875" marB="142875" anchor="ctr">
                    <a:lnL w="19050" cap="flat" cmpd="sng" algn="ctr">
                      <a:solidFill>
                        <a:srgbClr val="0E1789"/>
                      </a:solidFill>
                      <a:prstDash val="solid"/>
                      <a:round/>
                      <a:headEnd type="none" w="med" len="med"/>
                      <a:tailEnd type="none" w="med" len="med"/>
                    </a:lnL>
                    <a:lnR w="19050" cap="flat" cmpd="sng" algn="ctr">
                      <a:solidFill>
                        <a:srgbClr val="0E1789"/>
                      </a:solidFill>
                      <a:prstDash val="solid"/>
                      <a:round/>
                      <a:headEnd type="none" w="med" len="med"/>
                      <a:tailEnd type="none" w="med" len="med"/>
                    </a:lnR>
                    <a:lnT w="19050" cap="flat" cmpd="sng" algn="ctr">
                      <a:solidFill>
                        <a:srgbClr val="0E1789"/>
                      </a:solidFill>
                      <a:prstDash val="solid"/>
                      <a:round/>
                      <a:headEnd type="none" w="med" len="med"/>
                      <a:tailEnd type="none" w="med" len="med"/>
                    </a:lnT>
                    <a:lnB w="19050" cap="flat" cmpd="sng" algn="ctr">
                      <a:solidFill>
                        <a:srgbClr val="0E1789"/>
                      </a:solidFill>
                      <a:prstDash val="solid"/>
                      <a:round/>
                      <a:headEnd type="none" w="med" len="med"/>
                      <a:tailEnd type="none" w="med" len="med"/>
                    </a:lnB>
                    <a:solidFill>
                      <a:srgbClr val="000000"/>
                    </a:solidFill>
                  </a:tcPr>
                </a:tc>
                <a:tc>
                  <a:txBody>
                    <a:bodyPr/>
                    <a:lstStyle/>
                    <a:p>
                      <a:pPr algn="l">
                        <a:lnSpc>
                          <a:spcPts val="2239"/>
                        </a:lnSpc>
                        <a:defRPr/>
                      </a:pPr>
                      <a:r>
                        <a:rPr lang="en-US" sz="1599" u="none" strike="noStrike">
                          <a:solidFill>
                            <a:srgbClr val="FFFFFF"/>
                          </a:solidFill>
                          <a:latin typeface="Arimo"/>
                          <a:ea typeface="Arimo"/>
                          <a:cs typeface="Arimo"/>
                          <a:sym typeface="Arimo"/>
                        </a:rPr>
                        <a:t>Permite administrar varios torneos simultáneamente sin interferencia entre sus datos, facilitando la organización de diferentes campeonatos a lo largo del tiempo.</a:t>
                      </a:r>
                      <a:endParaRPr lang="en-US" sz="1100"/>
                    </a:p>
                  </a:txBody>
                  <a:tcPr marL="142875" marR="142875" marT="142875" marB="142875" anchor="ctr">
                    <a:lnL w="19050" cap="flat" cmpd="sng" algn="ctr">
                      <a:solidFill>
                        <a:srgbClr val="0E1789"/>
                      </a:solidFill>
                      <a:prstDash val="solid"/>
                      <a:round/>
                      <a:headEnd type="none" w="med" len="med"/>
                      <a:tailEnd type="none" w="med" len="med"/>
                    </a:lnL>
                    <a:lnR w="19050" cap="flat" cmpd="sng" algn="ctr">
                      <a:solidFill>
                        <a:srgbClr val="0E1789"/>
                      </a:solidFill>
                      <a:prstDash val="solid"/>
                      <a:round/>
                      <a:headEnd type="none" w="med" len="med"/>
                      <a:tailEnd type="none" w="med" len="med"/>
                    </a:lnR>
                    <a:lnT w="19050" cap="flat" cmpd="sng" algn="ctr">
                      <a:solidFill>
                        <a:srgbClr val="0E1789"/>
                      </a:solidFill>
                      <a:prstDash val="solid"/>
                      <a:round/>
                      <a:headEnd type="none" w="med" len="med"/>
                      <a:tailEnd type="none" w="med" len="med"/>
                    </a:lnT>
                    <a:lnB w="19050" cap="flat" cmpd="sng" algn="ctr">
                      <a:solidFill>
                        <a:srgbClr val="0E1789"/>
                      </a:solidFill>
                      <a:prstDash val="solid"/>
                      <a:round/>
                      <a:headEnd type="none" w="med" len="med"/>
                      <a:tailEnd type="none" w="med" len="med"/>
                    </a:lnB>
                    <a:solidFill>
                      <a:srgbClr val="000000"/>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81000" y="381000"/>
            <a:ext cx="955049" cy="955049"/>
          </a:xfrm>
          <a:custGeom>
            <a:avLst/>
            <a:gdLst/>
            <a:ahLst/>
            <a:cxnLst/>
            <a:rect l="l" t="t" r="r" b="b"/>
            <a:pathLst>
              <a:path w="955049" h="955049">
                <a:moveTo>
                  <a:pt x="0" y="0"/>
                </a:moveTo>
                <a:lnTo>
                  <a:pt x="955049" y="0"/>
                </a:lnTo>
                <a:lnTo>
                  <a:pt x="955049" y="955049"/>
                </a:lnTo>
                <a:lnTo>
                  <a:pt x="0" y="9550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800201" y="1718821"/>
            <a:ext cx="12023813" cy="8131103"/>
          </a:xfrm>
          <a:custGeom>
            <a:avLst/>
            <a:gdLst/>
            <a:ahLst/>
            <a:cxnLst/>
            <a:rect l="l" t="t" r="r" b="b"/>
            <a:pathLst>
              <a:path w="12023813" h="8131103">
                <a:moveTo>
                  <a:pt x="0" y="0"/>
                </a:moveTo>
                <a:lnTo>
                  <a:pt x="12023813" y="0"/>
                </a:lnTo>
                <a:lnTo>
                  <a:pt x="12023813" y="8131104"/>
                </a:lnTo>
                <a:lnTo>
                  <a:pt x="0" y="8131104"/>
                </a:lnTo>
                <a:lnTo>
                  <a:pt x="0" y="0"/>
                </a:lnTo>
                <a:close/>
              </a:path>
            </a:pathLst>
          </a:custGeom>
          <a:blipFill>
            <a:blip r:embed="rId4"/>
            <a:stretch>
              <a:fillRect/>
            </a:stretch>
          </a:blipFill>
        </p:spPr>
      </p:sp>
      <p:sp>
        <p:nvSpPr>
          <p:cNvPr id="4" name="TextBox 4"/>
          <p:cNvSpPr txBox="1"/>
          <p:nvPr/>
        </p:nvSpPr>
        <p:spPr>
          <a:xfrm>
            <a:off x="2592914" y="603229"/>
            <a:ext cx="13102172" cy="908093"/>
          </a:xfrm>
          <a:prstGeom prst="rect">
            <a:avLst/>
          </a:prstGeom>
        </p:spPr>
        <p:txBody>
          <a:bodyPr lIns="0" tIns="0" rIns="0" bIns="0" rtlCol="0" anchor="t">
            <a:spAutoFit/>
          </a:bodyPr>
          <a:lstStyle/>
          <a:p>
            <a:pPr algn="ctr">
              <a:lnSpc>
                <a:spcPts val="7039"/>
              </a:lnSpc>
            </a:pPr>
            <a:r>
              <a:rPr lang="en-US" sz="6399" b="1" spc="63">
                <a:solidFill>
                  <a:srgbClr val="FFFFFF"/>
                </a:solidFill>
                <a:latin typeface="Montserrat Classic Bold"/>
                <a:ea typeface="Montserrat Classic Bold"/>
                <a:cs typeface="Montserrat Classic Bold"/>
                <a:sym typeface="Montserrat Classic Bold"/>
              </a:rPr>
              <a:t>DIAGRAMA DE CLASES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28700" y="1661775"/>
            <a:ext cx="955049" cy="955049"/>
          </a:xfrm>
          <a:custGeom>
            <a:avLst/>
            <a:gdLst/>
            <a:ahLst/>
            <a:cxnLst/>
            <a:rect l="l" t="t" r="r" b="b"/>
            <a:pathLst>
              <a:path w="955049" h="955049">
                <a:moveTo>
                  <a:pt x="0" y="0"/>
                </a:moveTo>
                <a:lnTo>
                  <a:pt x="955049" y="0"/>
                </a:lnTo>
                <a:lnTo>
                  <a:pt x="955049" y="955049"/>
                </a:lnTo>
                <a:lnTo>
                  <a:pt x="0" y="9550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a:off x="16304251" y="8628952"/>
            <a:ext cx="955049" cy="955049"/>
          </a:xfrm>
          <a:custGeom>
            <a:avLst/>
            <a:gdLst/>
            <a:ahLst/>
            <a:cxnLst/>
            <a:rect l="l" t="t" r="r" b="b"/>
            <a:pathLst>
              <a:path w="955049" h="955049">
                <a:moveTo>
                  <a:pt x="0" y="0"/>
                </a:moveTo>
                <a:lnTo>
                  <a:pt x="955049" y="0"/>
                </a:lnTo>
                <a:lnTo>
                  <a:pt x="955049" y="955049"/>
                </a:lnTo>
                <a:lnTo>
                  <a:pt x="0" y="9550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129559" y="1661775"/>
            <a:ext cx="10899934" cy="8147701"/>
          </a:xfrm>
          <a:custGeom>
            <a:avLst/>
            <a:gdLst/>
            <a:ahLst/>
            <a:cxnLst/>
            <a:rect l="l" t="t" r="r" b="b"/>
            <a:pathLst>
              <a:path w="10899934" h="8147701">
                <a:moveTo>
                  <a:pt x="0" y="0"/>
                </a:moveTo>
                <a:lnTo>
                  <a:pt x="10899934" y="0"/>
                </a:lnTo>
                <a:lnTo>
                  <a:pt x="10899934" y="8147701"/>
                </a:lnTo>
                <a:lnTo>
                  <a:pt x="0" y="8147701"/>
                </a:lnTo>
                <a:lnTo>
                  <a:pt x="0" y="0"/>
                </a:lnTo>
                <a:close/>
              </a:path>
            </a:pathLst>
          </a:custGeom>
          <a:blipFill>
            <a:blip r:embed="rId4"/>
            <a:stretch>
              <a:fillRect/>
            </a:stretch>
          </a:blipFill>
        </p:spPr>
      </p:sp>
      <p:sp>
        <p:nvSpPr>
          <p:cNvPr id="5" name="TextBox 5"/>
          <p:cNvSpPr txBox="1"/>
          <p:nvPr/>
        </p:nvSpPr>
        <p:spPr>
          <a:xfrm>
            <a:off x="1028700" y="465495"/>
            <a:ext cx="16542844" cy="908093"/>
          </a:xfrm>
          <a:prstGeom prst="rect">
            <a:avLst/>
          </a:prstGeom>
        </p:spPr>
        <p:txBody>
          <a:bodyPr lIns="0" tIns="0" rIns="0" bIns="0" rtlCol="0" anchor="t">
            <a:spAutoFit/>
          </a:bodyPr>
          <a:lstStyle/>
          <a:p>
            <a:pPr algn="ctr">
              <a:lnSpc>
                <a:spcPts val="7039"/>
              </a:lnSpc>
            </a:pPr>
            <a:r>
              <a:rPr lang="en-US" sz="6399" b="1" spc="63">
                <a:solidFill>
                  <a:srgbClr val="FFFFFF"/>
                </a:solidFill>
                <a:latin typeface="Montserrat Classic Bold"/>
                <a:ea typeface="Montserrat Classic Bold"/>
                <a:cs typeface="Montserrat Classic Bold"/>
                <a:sym typeface="Montserrat Classic Bold"/>
              </a:rPr>
              <a:t>MODELO DE BASE DATOS RELACIONAL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0212A"/>
        </a:solidFill>
        <a:effectLst/>
      </p:bgPr>
    </p:bg>
    <p:spTree>
      <p:nvGrpSpPr>
        <p:cNvPr id="1" name=""/>
        <p:cNvGrpSpPr/>
        <p:nvPr/>
      </p:nvGrpSpPr>
      <p:grpSpPr>
        <a:xfrm>
          <a:off x="0" y="0"/>
          <a:ext cx="0" cy="0"/>
          <a:chOff x="0" y="0"/>
          <a:chExt cx="0" cy="0"/>
        </a:xfrm>
      </p:grpSpPr>
      <p:sp>
        <p:nvSpPr>
          <p:cNvPr id="2" name="Freeform 2"/>
          <p:cNvSpPr/>
          <p:nvPr/>
        </p:nvSpPr>
        <p:spPr>
          <a:xfrm>
            <a:off x="1574199" y="2145609"/>
            <a:ext cx="955049" cy="955049"/>
          </a:xfrm>
          <a:custGeom>
            <a:avLst/>
            <a:gdLst/>
            <a:ahLst/>
            <a:cxnLst/>
            <a:rect l="l" t="t" r="r" b="b"/>
            <a:pathLst>
              <a:path w="955049" h="955049">
                <a:moveTo>
                  <a:pt x="0" y="0"/>
                </a:moveTo>
                <a:lnTo>
                  <a:pt x="955049" y="0"/>
                </a:lnTo>
                <a:lnTo>
                  <a:pt x="955049" y="955049"/>
                </a:lnTo>
                <a:lnTo>
                  <a:pt x="0" y="9550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a:off x="7650999" y="8155483"/>
            <a:ext cx="955049" cy="955049"/>
          </a:xfrm>
          <a:custGeom>
            <a:avLst/>
            <a:gdLst/>
            <a:ahLst/>
            <a:cxnLst/>
            <a:rect l="l" t="t" r="r" b="b"/>
            <a:pathLst>
              <a:path w="955049" h="955049">
                <a:moveTo>
                  <a:pt x="0" y="0"/>
                </a:moveTo>
                <a:lnTo>
                  <a:pt x="955049" y="0"/>
                </a:lnTo>
                <a:lnTo>
                  <a:pt x="955049" y="955049"/>
                </a:lnTo>
                <a:lnTo>
                  <a:pt x="0" y="9550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051724" y="2623133"/>
            <a:ext cx="6076799" cy="6009874"/>
          </a:xfrm>
          <a:custGeom>
            <a:avLst/>
            <a:gdLst/>
            <a:ahLst/>
            <a:cxnLst/>
            <a:rect l="l" t="t" r="r" b="b"/>
            <a:pathLst>
              <a:path w="6076799" h="6009874">
                <a:moveTo>
                  <a:pt x="0" y="0"/>
                </a:moveTo>
                <a:lnTo>
                  <a:pt x="6076799" y="0"/>
                </a:lnTo>
                <a:lnTo>
                  <a:pt x="6076799" y="6009875"/>
                </a:lnTo>
                <a:lnTo>
                  <a:pt x="0" y="6009875"/>
                </a:lnTo>
                <a:lnTo>
                  <a:pt x="0" y="0"/>
                </a:lnTo>
                <a:close/>
              </a:path>
            </a:pathLst>
          </a:custGeom>
          <a:blipFill>
            <a:blip r:embed="rId4"/>
            <a:stretch>
              <a:fillRect/>
            </a:stretch>
          </a:blipFill>
        </p:spPr>
      </p:sp>
      <p:sp>
        <p:nvSpPr>
          <p:cNvPr id="5" name="TextBox 5"/>
          <p:cNvSpPr txBox="1"/>
          <p:nvPr/>
        </p:nvSpPr>
        <p:spPr>
          <a:xfrm>
            <a:off x="1065763" y="910577"/>
            <a:ext cx="16193537" cy="908093"/>
          </a:xfrm>
          <a:prstGeom prst="rect">
            <a:avLst/>
          </a:prstGeom>
        </p:spPr>
        <p:txBody>
          <a:bodyPr lIns="0" tIns="0" rIns="0" bIns="0" rtlCol="0" anchor="t">
            <a:spAutoFit/>
          </a:bodyPr>
          <a:lstStyle/>
          <a:p>
            <a:pPr algn="ctr">
              <a:lnSpc>
                <a:spcPts val="7039"/>
              </a:lnSpc>
            </a:pPr>
            <a:r>
              <a:rPr lang="en-US" sz="6399" b="1" spc="63">
                <a:solidFill>
                  <a:srgbClr val="FFFFFF"/>
                </a:solidFill>
                <a:latin typeface="Montserrat Classic Bold"/>
                <a:ea typeface="Montserrat Classic Bold"/>
                <a:cs typeface="Montserrat Classic Bold"/>
                <a:sym typeface="Montserrat Classic Bold"/>
              </a:rPr>
              <a:t>PROTOTIPO FUNCIONAL</a:t>
            </a:r>
          </a:p>
        </p:txBody>
      </p:sp>
      <p:sp>
        <p:nvSpPr>
          <p:cNvPr id="6" name="TextBox 6"/>
          <p:cNvSpPr txBox="1"/>
          <p:nvPr/>
        </p:nvSpPr>
        <p:spPr>
          <a:xfrm>
            <a:off x="11241320" y="4639522"/>
            <a:ext cx="4975344" cy="876192"/>
          </a:xfrm>
          <a:prstGeom prst="rect">
            <a:avLst/>
          </a:prstGeom>
        </p:spPr>
        <p:txBody>
          <a:bodyPr lIns="0" tIns="0" rIns="0" bIns="0" rtlCol="0" anchor="t">
            <a:spAutoFit/>
          </a:bodyPr>
          <a:lstStyle/>
          <a:p>
            <a:pPr algn="l">
              <a:lnSpc>
                <a:spcPts val="3480"/>
              </a:lnSpc>
              <a:spcBef>
                <a:spcPct val="0"/>
              </a:spcBef>
            </a:pPr>
            <a:r>
              <a:rPr lang="en-US" sz="2900" b="1">
                <a:solidFill>
                  <a:srgbClr val="FFFFFF"/>
                </a:solidFill>
                <a:latin typeface="Montserrat Classic Bold"/>
                <a:ea typeface="Montserrat Classic Bold"/>
                <a:cs typeface="Montserrat Classic Bold"/>
                <a:sym typeface="Montserrat Classic Bold"/>
              </a:rPr>
              <a:t>A continuación se mostrará el sistema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0212A"/>
        </a:solidFill>
        <a:effectLst/>
      </p:bgPr>
    </p:bg>
    <p:spTree>
      <p:nvGrpSpPr>
        <p:cNvPr id="1" name=""/>
        <p:cNvGrpSpPr/>
        <p:nvPr/>
      </p:nvGrpSpPr>
      <p:grpSpPr>
        <a:xfrm>
          <a:off x="0" y="0"/>
          <a:ext cx="0" cy="0"/>
          <a:chOff x="0" y="0"/>
          <a:chExt cx="0" cy="0"/>
        </a:xfrm>
      </p:grpSpPr>
      <p:sp>
        <p:nvSpPr>
          <p:cNvPr id="2" name="Freeform 2"/>
          <p:cNvSpPr/>
          <p:nvPr/>
        </p:nvSpPr>
        <p:spPr>
          <a:xfrm>
            <a:off x="381000" y="381000"/>
            <a:ext cx="955049" cy="955049"/>
          </a:xfrm>
          <a:custGeom>
            <a:avLst/>
            <a:gdLst/>
            <a:ahLst/>
            <a:cxnLst/>
            <a:rect l="l" t="t" r="r" b="b"/>
            <a:pathLst>
              <a:path w="955049" h="955049">
                <a:moveTo>
                  <a:pt x="0" y="0"/>
                </a:moveTo>
                <a:lnTo>
                  <a:pt x="955049" y="0"/>
                </a:lnTo>
                <a:lnTo>
                  <a:pt x="955049" y="955049"/>
                </a:lnTo>
                <a:lnTo>
                  <a:pt x="0" y="9550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a:off x="16951951" y="8950951"/>
            <a:ext cx="955049" cy="955049"/>
          </a:xfrm>
          <a:custGeom>
            <a:avLst/>
            <a:gdLst/>
            <a:ahLst/>
            <a:cxnLst/>
            <a:rect l="l" t="t" r="r" b="b"/>
            <a:pathLst>
              <a:path w="955049" h="955049">
                <a:moveTo>
                  <a:pt x="0" y="0"/>
                </a:moveTo>
                <a:lnTo>
                  <a:pt x="955049" y="0"/>
                </a:lnTo>
                <a:lnTo>
                  <a:pt x="955049" y="955049"/>
                </a:lnTo>
                <a:lnTo>
                  <a:pt x="0" y="9550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97837" y="6566295"/>
            <a:ext cx="8281608" cy="538440"/>
          </a:xfrm>
          <a:prstGeom prst="rect">
            <a:avLst/>
          </a:prstGeom>
        </p:spPr>
        <p:txBody>
          <a:bodyPr lIns="0" tIns="0" rIns="0" bIns="0" rtlCol="0" anchor="t">
            <a:spAutoFit/>
          </a:bodyPr>
          <a:lstStyle/>
          <a:p>
            <a:pPr algn="ctr">
              <a:lnSpc>
                <a:spcPts val="4479"/>
              </a:lnSpc>
            </a:pPr>
            <a:endParaRPr/>
          </a:p>
        </p:txBody>
      </p:sp>
      <p:sp>
        <p:nvSpPr>
          <p:cNvPr id="5" name="Freeform 5"/>
          <p:cNvSpPr/>
          <p:nvPr/>
        </p:nvSpPr>
        <p:spPr>
          <a:xfrm rot="-10580377">
            <a:off x="8390233" y="-10065130"/>
            <a:ext cx="24036383" cy="24664199"/>
          </a:xfrm>
          <a:custGeom>
            <a:avLst/>
            <a:gdLst/>
            <a:ahLst/>
            <a:cxnLst/>
            <a:rect l="l" t="t" r="r" b="b"/>
            <a:pathLst>
              <a:path w="24036383" h="24664199">
                <a:moveTo>
                  <a:pt x="0" y="0"/>
                </a:moveTo>
                <a:lnTo>
                  <a:pt x="24036383" y="0"/>
                </a:lnTo>
                <a:lnTo>
                  <a:pt x="24036383" y="24664199"/>
                </a:lnTo>
                <a:lnTo>
                  <a:pt x="0" y="246641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10580377">
            <a:off x="9906792" y="-8609378"/>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858524" y="4341208"/>
            <a:ext cx="8721175" cy="2151964"/>
          </a:xfrm>
          <a:prstGeom prst="rect">
            <a:avLst/>
          </a:prstGeom>
        </p:spPr>
        <p:txBody>
          <a:bodyPr lIns="0" tIns="0" rIns="0" bIns="0" rtlCol="0" anchor="t">
            <a:spAutoFit/>
          </a:bodyPr>
          <a:lstStyle/>
          <a:p>
            <a:pPr marL="0" lvl="0" indent="0" algn="l">
              <a:lnSpc>
                <a:spcPts val="8028"/>
              </a:lnSpc>
            </a:pPr>
            <a:r>
              <a:rPr lang="en-US" sz="9123">
                <a:solidFill>
                  <a:srgbClr val="93FFA5"/>
                </a:solidFill>
                <a:latin typeface="JA Jayagiri Sans Rough"/>
                <a:ea typeface="JA Jayagiri Sans Rough"/>
                <a:cs typeface="JA Jayagiri Sans Rough"/>
                <a:sym typeface="JA Jayagiri Sans Rough"/>
              </a:rPr>
              <a:t>  MUCHAS           GRACIAS</a:t>
            </a:r>
          </a:p>
        </p:txBody>
      </p:sp>
      <p:sp>
        <p:nvSpPr>
          <p:cNvPr id="8" name="Freeform 8"/>
          <p:cNvSpPr/>
          <p:nvPr/>
        </p:nvSpPr>
        <p:spPr>
          <a:xfrm>
            <a:off x="-420317" y="-1403054"/>
            <a:ext cx="20970188" cy="20917763"/>
          </a:xfrm>
          <a:custGeom>
            <a:avLst/>
            <a:gdLst/>
            <a:ahLst/>
            <a:cxnLst/>
            <a:rect l="l" t="t" r="r" b="b"/>
            <a:pathLst>
              <a:path w="20970188" h="20917763">
                <a:moveTo>
                  <a:pt x="0" y="0"/>
                </a:moveTo>
                <a:lnTo>
                  <a:pt x="20970188" y="0"/>
                </a:lnTo>
                <a:lnTo>
                  <a:pt x="20970188" y="20917763"/>
                </a:lnTo>
                <a:lnTo>
                  <a:pt x="0" y="20917763"/>
                </a:lnTo>
                <a:lnTo>
                  <a:pt x="0" y="0"/>
                </a:lnTo>
                <a:close/>
              </a:path>
            </a:pathLst>
          </a:custGeom>
          <a:blipFill>
            <a:blip r:embed="rId8">
              <a:alphaModFix amt="9999"/>
              <a:extLst>
                <a:ext uri="{96DAC541-7B7A-43D3-8B79-37D633B846F1}">
                  <asvg:svgBlip xmlns:asvg="http://schemas.microsoft.com/office/drawing/2016/SVG/main" r:embed="rId9"/>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510</Words>
  <Application>Microsoft Office PowerPoint</Application>
  <PresentationFormat>Personalizado</PresentationFormat>
  <Paragraphs>54</Paragraphs>
  <Slides>9</Slides>
  <Notes>0</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9</vt:i4>
      </vt:variant>
    </vt:vector>
  </HeadingPairs>
  <TitlesOfParts>
    <vt:vector size="21" baseType="lpstr">
      <vt:lpstr>Montserrat Light</vt:lpstr>
      <vt:lpstr>Helvetica World</vt:lpstr>
      <vt:lpstr>Arimo Bold</vt:lpstr>
      <vt:lpstr>Arimo</vt:lpstr>
      <vt:lpstr>JA Jayagiri Sans Rough</vt:lpstr>
      <vt:lpstr>Calibri</vt:lpstr>
      <vt:lpstr>Open Sans Bold</vt:lpstr>
      <vt:lpstr>Helvetica World Bold</vt:lpstr>
      <vt:lpstr>Arial</vt:lpstr>
      <vt:lpstr>Montserrat Classic Bold</vt:lpstr>
      <vt:lpstr>Montserrat</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TF_Grupo02_Fundamentos de Sistemas de Información</dc:title>
  <dc:creator>André</dc:creator>
  <cp:lastModifiedBy>u20211a174 (Aguirre Huaman, Andre Sebastian)</cp:lastModifiedBy>
  <cp:revision>1</cp:revision>
  <dcterms:created xsi:type="dcterms:W3CDTF">2006-08-16T00:00:00Z</dcterms:created>
  <dcterms:modified xsi:type="dcterms:W3CDTF">2025-07-05T06:57:41Z</dcterms:modified>
  <dc:identifier>DAGsRoaxuFQ</dc:identifier>
</cp:coreProperties>
</file>